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notesSlides/notesSlide5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2"/>
  </p:notesMasterIdLst>
  <p:sldIdLst>
    <p:sldId id="256" r:id="rId2"/>
    <p:sldId id="257" r:id="rId3"/>
    <p:sldId id="302" r:id="rId4"/>
    <p:sldId id="303" r:id="rId5"/>
    <p:sldId id="258" r:id="rId6"/>
    <p:sldId id="268" r:id="rId7"/>
    <p:sldId id="259" r:id="rId8"/>
    <p:sldId id="269" r:id="rId9"/>
    <p:sldId id="270" r:id="rId10"/>
    <p:sldId id="271" r:id="rId11"/>
    <p:sldId id="272" r:id="rId12"/>
    <p:sldId id="273" r:id="rId13"/>
    <p:sldId id="274" r:id="rId14"/>
    <p:sldId id="275" r:id="rId15"/>
    <p:sldId id="276" r:id="rId16"/>
    <p:sldId id="277" r:id="rId17"/>
    <p:sldId id="278" r:id="rId18"/>
    <p:sldId id="442" r:id="rId19"/>
    <p:sldId id="443" r:id="rId20"/>
    <p:sldId id="444"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4" r:id="rId45"/>
    <p:sldId id="308" r:id="rId46"/>
    <p:sldId id="306" r:id="rId47"/>
    <p:sldId id="309" r:id="rId48"/>
    <p:sldId id="307" r:id="rId49"/>
    <p:sldId id="310" r:id="rId50"/>
    <p:sldId id="311" r:id="rId51"/>
    <p:sldId id="312" r:id="rId52"/>
    <p:sldId id="313" r:id="rId53"/>
    <p:sldId id="314" r:id="rId54"/>
    <p:sldId id="315" r:id="rId55"/>
    <p:sldId id="316" r:id="rId56"/>
    <p:sldId id="317" r:id="rId57"/>
    <p:sldId id="318" r:id="rId58"/>
    <p:sldId id="319" r:id="rId59"/>
    <p:sldId id="320"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 id="405" r:id="rId144"/>
    <p:sldId id="406" r:id="rId145"/>
    <p:sldId id="407" r:id="rId146"/>
    <p:sldId id="408" r:id="rId147"/>
    <p:sldId id="409" r:id="rId148"/>
    <p:sldId id="410" r:id="rId149"/>
    <p:sldId id="411" r:id="rId150"/>
    <p:sldId id="412" r:id="rId151"/>
    <p:sldId id="413" r:id="rId152"/>
    <p:sldId id="414" r:id="rId153"/>
    <p:sldId id="415" r:id="rId154"/>
    <p:sldId id="416" r:id="rId155"/>
    <p:sldId id="417" r:id="rId156"/>
    <p:sldId id="418" r:id="rId157"/>
    <p:sldId id="419" r:id="rId158"/>
    <p:sldId id="420" r:id="rId159"/>
    <p:sldId id="421" r:id="rId160"/>
    <p:sldId id="422" r:id="rId161"/>
    <p:sldId id="423" r:id="rId162"/>
    <p:sldId id="424" r:id="rId163"/>
    <p:sldId id="425" r:id="rId164"/>
    <p:sldId id="426" r:id="rId165"/>
    <p:sldId id="427" r:id="rId166"/>
    <p:sldId id="428" r:id="rId167"/>
    <p:sldId id="429" r:id="rId168"/>
    <p:sldId id="430" r:id="rId169"/>
    <p:sldId id="431" r:id="rId170"/>
    <p:sldId id="432" r:id="rId171"/>
    <p:sldId id="433" r:id="rId172"/>
    <p:sldId id="434" r:id="rId173"/>
    <p:sldId id="435" r:id="rId174"/>
    <p:sldId id="436" r:id="rId175"/>
    <p:sldId id="437" r:id="rId176"/>
    <p:sldId id="438" r:id="rId177"/>
    <p:sldId id="439" r:id="rId178"/>
    <p:sldId id="440" r:id="rId179"/>
    <p:sldId id="441" r:id="rId180"/>
    <p:sldId id="445" r:id="rId181"/>
    <p:sldId id="446" r:id="rId182"/>
    <p:sldId id="447" r:id="rId183"/>
    <p:sldId id="449" r:id="rId184"/>
    <p:sldId id="453" r:id="rId185"/>
    <p:sldId id="454" r:id="rId186"/>
    <p:sldId id="455" r:id="rId187"/>
    <p:sldId id="448" r:id="rId188"/>
    <p:sldId id="450" r:id="rId189"/>
    <p:sldId id="451" r:id="rId190"/>
    <p:sldId id="452" r:id="rId191"/>
    <p:sldId id="456" r:id="rId192"/>
    <p:sldId id="457" r:id="rId193"/>
    <p:sldId id="458" r:id="rId194"/>
    <p:sldId id="459" r:id="rId195"/>
    <p:sldId id="460" r:id="rId196"/>
    <p:sldId id="461" r:id="rId197"/>
    <p:sldId id="462" r:id="rId198"/>
    <p:sldId id="463" r:id="rId199"/>
    <p:sldId id="464" r:id="rId200"/>
    <p:sldId id="466" r:id="rId201"/>
    <p:sldId id="465" r:id="rId202"/>
    <p:sldId id="467" r:id="rId203"/>
    <p:sldId id="468" r:id="rId204"/>
    <p:sldId id="471" r:id="rId205"/>
    <p:sldId id="469" r:id="rId206"/>
    <p:sldId id="472" r:id="rId207"/>
    <p:sldId id="473" r:id="rId208"/>
    <p:sldId id="474" r:id="rId209"/>
    <p:sldId id="475" r:id="rId210"/>
    <p:sldId id="476" r:id="rId211"/>
    <p:sldId id="477" r:id="rId212"/>
    <p:sldId id="478" r:id="rId213"/>
    <p:sldId id="479" r:id="rId214"/>
    <p:sldId id="480" r:id="rId215"/>
    <p:sldId id="481" r:id="rId216"/>
    <p:sldId id="482" r:id="rId217"/>
    <p:sldId id="483" r:id="rId218"/>
    <p:sldId id="484" r:id="rId219"/>
    <p:sldId id="485" r:id="rId220"/>
    <p:sldId id="486" r:id="rId221"/>
    <p:sldId id="487" r:id="rId222"/>
    <p:sldId id="488" r:id="rId223"/>
    <p:sldId id="489" r:id="rId224"/>
    <p:sldId id="491" r:id="rId225"/>
    <p:sldId id="490" r:id="rId226"/>
    <p:sldId id="492" r:id="rId227"/>
    <p:sldId id="493" r:id="rId228"/>
    <p:sldId id="494" r:id="rId229"/>
    <p:sldId id="495" r:id="rId230"/>
    <p:sldId id="496" r:id="rId231"/>
    <p:sldId id="497" r:id="rId232"/>
    <p:sldId id="498" r:id="rId233"/>
    <p:sldId id="499" r:id="rId234"/>
    <p:sldId id="500" r:id="rId235"/>
    <p:sldId id="501" r:id="rId236"/>
    <p:sldId id="502" r:id="rId237"/>
    <p:sldId id="504" r:id="rId238"/>
    <p:sldId id="505" r:id="rId239"/>
    <p:sldId id="506" r:id="rId240"/>
    <p:sldId id="507" r:id="rId2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58" autoAdjust="0"/>
    <p:restoredTop sz="94660"/>
  </p:normalViewPr>
  <p:slideViewPr>
    <p:cSldViewPr>
      <p:cViewPr varScale="1">
        <p:scale>
          <a:sx n="86" d="100"/>
          <a:sy n="86" d="100"/>
        </p:scale>
        <p:origin x="-1500"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97ED8-7890-4D1D-8449-CEAA90431818}" type="datetimeFigureOut">
              <a:rPr lang="en-US" smtClean="0"/>
              <a:pPr/>
              <a:t>11/8/2012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AA0855-5C37-4555-AE25-441975F025C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107</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116</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206</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207</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208</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209</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210</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211</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212</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213</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214</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117</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216</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217</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218</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219</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220</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221</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222</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223</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224</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118</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226</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227</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228</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229</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230</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231</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232</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233</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234</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119</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236</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237</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238</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239</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240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108</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129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109</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139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110</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146</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149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111</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160</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161</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162</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163</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164</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112</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166</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167</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168</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169</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170</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171</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172</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173</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174</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113</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177</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178</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179</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180</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181</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182</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183</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184</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114</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186</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187</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188</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189</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190</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191</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192</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193</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194</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115</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196</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197</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198</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199</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200</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201</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202</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203</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204</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0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3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5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5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6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6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6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6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7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7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17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7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17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9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0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20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22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274.pn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23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23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Flex in Action</a:t>
            </a:r>
            <a:endParaRPr lang="en-US" dirty="0"/>
          </a:p>
        </p:txBody>
      </p:sp>
      <p:sp>
        <p:nvSpPr>
          <p:cNvPr id="3" name="Subtitle 2"/>
          <p:cNvSpPr>
            <a:spLocks noGrp="1"/>
          </p:cNvSpPr>
          <p:nvPr>
            <p:ph type="subTitle" idx="1"/>
          </p:nvPr>
        </p:nvSpPr>
        <p:spPr/>
        <p:txBody>
          <a:bodyPr/>
          <a:lstStyle/>
          <a:p>
            <a:r>
              <a:rPr lang="en-US" dirty="0" smtClean="0"/>
              <a:t>Ken Chen 2012/11/04</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altLang="zh-CN" sz="3200" dirty="0" err="1" smtClean="0"/>
              <a:t>ActionScript</a:t>
            </a:r>
            <a:r>
              <a:rPr lang="zh-CN" altLang="en-US" sz="3200" dirty="0" smtClean="0"/>
              <a:t>基本语法</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循环</a:t>
            </a:r>
            <a:endParaRPr lang="en-US" altLang="zh-CN" sz="2000" dirty="0" smtClean="0"/>
          </a:p>
          <a:p>
            <a:pPr lvl="1"/>
            <a:r>
              <a:rPr lang="en-US" altLang="zh-CN" sz="2000" dirty="0" smtClean="0"/>
              <a:t>for each(</a:t>
            </a:r>
            <a:r>
              <a:rPr lang="en-US" altLang="zh-CN" sz="2000" dirty="0" smtClean="0">
                <a:solidFill>
                  <a:srgbClr val="FF0000"/>
                </a:solidFill>
              </a:rPr>
              <a:t>item</a:t>
            </a:r>
            <a:r>
              <a:rPr lang="en-US" altLang="zh-CN" sz="2000" dirty="0" smtClean="0"/>
              <a:t> in Array/Object) { statements; }</a:t>
            </a:r>
            <a:br>
              <a:rPr lang="en-US" altLang="zh-CN" sz="2000" dirty="0" smtClean="0"/>
            </a:br>
            <a:r>
              <a:rPr lang="en-US" altLang="zh-CN" sz="2000" i="1" dirty="0" err="1" smtClean="0"/>
              <a:t>var</a:t>
            </a:r>
            <a:r>
              <a:rPr lang="en-US" altLang="zh-CN" sz="2000" i="1" dirty="0" smtClean="0"/>
              <a:t> </a:t>
            </a:r>
            <a:r>
              <a:rPr lang="en-US" altLang="zh-CN" sz="2000" i="1" dirty="0" err="1" smtClean="0"/>
              <a:t>myArray</a:t>
            </a:r>
            <a:r>
              <a:rPr lang="en-US" altLang="zh-CN" sz="2000" i="1" dirty="0" smtClean="0"/>
              <a:t>: Array = [“ABC”, “DEF”, “GHI”]</a:t>
            </a:r>
            <a:r>
              <a:rPr lang="en-US" altLang="zh-CN" sz="2000" dirty="0" smtClean="0"/>
              <a:t/>
            </a:r>
            <a:br>
              <a:rPr lang="en-US" altLang="zh-CN" sz="2000" dirty="0" smtClean="0"/>
            </a:br>
            <a:r>
              <a:rPr lang="en-US" altLang="zh-CN" sz="2000" i="1" dirty="0" smtClean="0"/>
              <a:t>for each (</a:t>
            </a:r>
            <a:r>
              <a:rPr lang="en-US" altLang="zh-CN" sz="2000" i="1" dirty="0" err="1" smtClean="0"/>
              <a:t>var</a:t>
            </a:r>
            <a:r>
              <a:rPr lang="en-US" altLang="zh-CN" sz="2000" i="1" dirty="0" smtClean="0"/>
              <a:t> </a:t>
            </a:r>
            <a:r>
              <a:rPr lang="en-US" altLang="zh-CN" sz="2000" i="1" dirty="0" err="1" smtClean="0"/>
              <a:t>i</a:t>
            </a:r>
            <a:r>
              <a:rPr lang="en-US" altLang="zh-CN" sz="2000" i="1" dirty="0" smtClean="0"/>
              <a:t>: </a:t>
            </a:r>
            <a:r>
              <a:rPr lang="en-US" altLang="zh-CN" sz="2000" i="1" dirty="0" smtClean="0">
                <a:solidFill>
                  <a:srgbClr val="FF0000"/>
                </a:solidFill>
              </a:rPr>
              <a:t>String</a:t>
            </a:r>
            <a:r>
              <a:rPr lang="en-US" altLang="zh-CN" sz="2000" i="1" dirty="0" smtClean="0"/>
              <a:t> in </a:t>
            </a:r>
            <a:r>
              <a:rPr lang="en-US" altLang="zh-CN" sz="2000" i="1" dirty="0" err="1" smtClean="0"/>
              <a:t>myArray</a:t>
            </a:r>
            <a:r>
              <a:rPr lang="en-US" altLang="zh-CN" sz="2000" i="1" dirty="0" smtClean="0"/>
              <a:t>) {  </a:t>
            </a:r>
            <a:br>
              <a:rPr lang="en-US" altLang="zh-CN" sz="2000" i="1" dirty="0" smtClean="0"/>
            </a:br>
            <a:r>
              <a:rPr lang="en-US" altLang="zh-CN" sz="2000" i="1" dirty="0" smtClean="0"/>
              <a:t>    // </a:t>
            </a:r>
            <a:r>
              <a:rPr lang="en-US" altLang="zh-CN" sz="2000" i="1" dirty="0" err="1" smtClean="0"/>
              <a:t>i</a:t>
            </a:r>
            <a:r>
              <a:rPr lang="en-US" altLang="zh-CN" sz="2000" i="1" dirty="0" smtClean="0"/>
              <a:t> is the property value of the array</a:t>
            </a:r>
            <a:br>
              <a:rPr lang="en-US" altLang="zh-CN" sz="2000" i="1" dirty="0" smtClean="0"/>
            </a:br>
            <a:r>
              <a:rPr lang="en-US" altLang="zh-CN" sz="2000" i="1" dirty="0" smtClean="0"/>
              <a:t>    trace(</a:t>
            </a:r>
            <a:r>
              <a:rPr lang="en-US" altLang="zh-CN" sz="2000" i="1" dirty="0" err="1" smtClean="0"/>
              <a:t>i</a:t>
            </a:r>
            <a:r>
              <a:rPr lang="en-US" altLang="zh-CN" sz="2000" i="1" dirty="0" smtClean="0"/>
              <a:t>);   // output is “ABC, DEF, GHI”  </a:t>
            </a:r>
            <a:br>
              <a:rPr lang="en-US" altLang="zh-CN" sz="2000" i="1" dirty="0" smtClean="0"/>
            </a:br>
            <a:r>
              <a:rPr lang="en-US" altLang="zh-CN" sz="2000" i="1" dirty="0" smtClean="0"/>
              <a:t>}</a:t>
            </a:r>
            <a:br>
              <a:rPr lang="en-US" altLang="zh-CN" sz="2000" i="1" dirty="0" smtClean="0"/>
            </a:br>
            <a:r>
              <a:rPr lang="en-US" altLang="zh-CN" sz="2000" i="1" dirty="0" err="1" smtClean="0"/>
              <a:t>var</a:t>
            </a:r>
            <a:r>
              <a:rPr lang="en-US" altLang="zh-CN" sz="2000" i="1" dirty="0" smtClean="0"/>
              <a:t> </a:t>
            </a:r>
            <a:r>
              <a:rPr lang="en-US" altLang="zh-CN" sz="2000" i="1" dirty="0" err="1" smtClean="0"/>
              <a:t>myObject:Object</a:t>
            </a:r>
            <a:r>
              <a:rPr lang="en-US" altLang="zh-CN" sz="2000" i="1" dirty="0" smtClean="0"/>
              <a:t> = {</a:t>
            </a:r>
            <a:r>
              <a:rPr lang="en-US" altLang="zh-CN" sz="2000" i="1" dirty="0" err="1" smtClean="0"/>
              <a:t>firstName</a:t>
            </a:r>
            <a:r>
              <a:rPr lang="en-US" altLang="zh-CN" sz="2000" i="1" dirty="0" smtClean="0"/>
              <a:t>: ‘Jeff’, </a:t>
            </a:r>
            <a:r>
              <a:rPr lang="en-US" altLang="zh-CN" sz="2000" i="1" dirty="0" err="1" smtClean="0"/>
              <a:t>lastName:’Smith</a:t>
            </a:r>
            <a:r>
              <a:rPr lang="en-US" altLang="zh-CN" sz="2000" i="1" dirty="0" smtClean="0"/>
              <a:t>’};</a:t>
            </a:r>
            <a:br>
              <a:rPr lang="en-US" altLang="zh-CN" sz="2000" i="1" dirty="0" smtClean="0"/>
            </a:br>
            <a:r>
              <a:rPr lang="en-US" altLang="zh-CN" sz="2000" i="1" dirty="0" smtClean="0"/>
              <a:t>for each (</a:t>
            </a:r>
            <a:r>
              <a:rPr lang="en-US" altLang="zh-CN" sz="2000" i="1" dirty="0" err="1" smtClean="0"/>
              <a:t>var</a:t>
            </a:r>
            <a:r>
              <a:rPr lang="en-US" altLang="zh-CN" sz="2000" i="1" dirty="0" smtClean="0"/>
              <a:t> </a:t>
            </a:r>
            <a:r>
              <a:rPr lang="en-US" altLang="zh-CN" sz="2000" i="1" dirty="0" err="1" smtClean="0"/>
              <a:t>i</a:t>
            </a:r>
            <a:r>
              <a:rPr lang="en-US" altLang="zh-CN" sz="2000" i="1" dirty="0" smtClean="0"/>
              <a:t>: String in </a:t>
            </a:r>
            <a:r>
              <a:rPr lang="en-US" altLang="zh-CN" sz="2000" i="1" dirty="0" err="1" smtClean="0"/>
              <a:t>myObject</a:t>
            </a:r>
            <a:r>
              <a:rPr lang="en-US" altLang="zh-CN" sz="2000" i="1" dirty="0" smtClean="0"/>
              <a:t>) {</a:t>
            </a:r>
            <a:br>
              <a:rPr lang="en-US" altLang="zh-CN" sz="2000" i="1" dirty="0" smtClean="0"/>
            </a:br>
            <a:r>
              <a:rPr lang="en-US" altLang="zh-CN" sz="2000" i="1" dirty="0" smtClean="0"/>
              <a:t>    trace(</a:t>
            </a:r>
            <a:r>
              <a:rPr lang="en-US" altLang="zh-CN" sz="2000" i="1" dirty="0" err="1" smtClean="0"/>
              <a:t>i</a:t>
            </a:r>
            <a:r>
              <a:rPr lang="en-US" altLang="zh-CN" sz="2000" i="1" dirty="0" smtClean="0"/>
              <a:t> ); // “Jeff, Smith”</a:t>
            </a:r>
            <a:br>
              <a:rPr lang="en-US" altLang="zh-CN" sz="2000" i="1" dirty="0" smtClean="0"/>
            </a:br>
            <a:r>
              <a:rPr lang="en-US" altLang="zh-CN" sz="2000" i="1" dirty="0" smtClean="0"/>
              <a:t>}</a:t>
            </a:r>
          </a:p>
          <a:p>
            <a:pPr lvl="1"/>
            <a:r>
              <a:rPr lang="en-US" altLang="zh-CN" sz="2000" dirty="0" smtClean="0"/>
              <a:t>while (condition) { statements;}</a:t>
            </a:r>
          </a:p>
          <a:p>
            <a:pPr lvl="1"/>
            <a:r>
              <a:rPr lang="en-US" altLang="zh-CN" sz="2000" dirty="0" smtClean="0"/>
              <a:t>do  {statements; } while (condition);</a:t>
            </a:r>
          </a:p>
          <a:p>
            <a:endParaRPr lang="zh-CN" altLang="en-US" sz="2400" dirty="0" smtClean="0"/>
          </a:p>
          <a:p>
            <a:pPr lvl="1"/>
            <a:endParaRPr lang="en-US" dirty="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Tree</a:t>
            </a:r>
            <a:r>
              <a:rPr lang="zh-CN" altLang="en-US" sz="2400" dirty="0" smtClean="0"/>
              <a:t>组件</a:t>
            </a:r>
            <a:endParaRPr lang="en-US" altLang="zh-CN" sz="2400" dirty="0" smtClean="0"/>
          </a:p>
          <a:p>
            <a:pPr lvl="1"/>
            <a:endParaRPr lang="en-US" altLang="zh-CN" sz="2000" dirty="0" smtClean="0"/>
          </a:p>
        </p:txBody>
      </p:sp>
      <p:pic>
        <p:nvPicPr>
          <p:cNvPr id="52226" name="Picture 2"/>
          <p:cNvPicPr>
            <a:picLocks noChangeAspect="1" noChangeArrowheads="1"/>
          </p:cNvPicPr>
          <p:nvPr/>
        </p:nvPicPr>
        <p:blipFill>
          <a:blip r:embed="rId2" cstate="print"/>
          <a:srcRect/>
          <a:stretch>
            <a:fillRect/>
          </a:stretch>
        </p:blipFill>
        <p:spPr bwMode="auto">
          <a:xfrm>
            <a:off x="1524000" y="1752600"/>
            <a:ext cx="6181725" cy="4600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列表事件</a:t>
            </a:r>
            <a:endParaRPr lang="en-US" altLang="zh-CN" sz="2400" dirty="0" smtClean="0"/>
          </a:p>
          <a:p>
            <a:pPr lvl="1"/>
            <a:endParaRPr lang="en-US" altLang="zh-CN" sz="2000" dirty="0" smtClean="0"/>
          </a:p>
        </p:txBody>
      </p:sp>
      <p:pic>
        <p:nvPicPr>
          <p:cNvPr id="53250" name="Picture 2"/>
          <p:cNvPicPr>
            <a:picLocks noChangeAspect="1" noChangeArrowheads="1"/>
          </p:cNvPicPr>
          <p:nvPr/>
        </p:nvPicPr>
        <p:blipFill>
          <a:blip r:embed="rId2" cstate="print"/>
          <a:srcRect/>
          <a:stretch>
            <a:fillRect/>
          </a:stretch>
        </p:blipFill>
        <p:spPr bwMode="auto">
          <a:xfrm>
            <a:off x="1066800" y="2133600"/>
            <a:ext cx="660082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与基于</a:t>
            </a:r>
            <a:r>
              <a:rPr lang="en-US" altLang="zh-CN" sz="2400" dirty="0" smtClean="0"/>
              <a:t>List</a:t>
            </a:r>
            <a:r>
              <a:rPr lang="zh-CN" altLang="en-US" sz="2400" dirty="0" smtClean="0"/>
              <a:t>的</a:t>
            </a:r>
            <a:r>
              <a:rPr lang="en-US" altLang="zh-CN" sz="2400" dirty="0" smtClean="0"/>
              <a:t>MX</a:t>
            </a:r>
            <a:r>
              <a:rPr lang="zh-CN" altLang="en-US" sz="2400" dirty="0" smtClean="0"/>
              <a:t>组件交互</a:t>
            </a:r>
            <a:endParaRPr lang="en-US" altLang="zh-CN" sz="2400" dirty="0" smtClean="0"/>
          </a:p>
          <a:p>
            <a:pPr lvl="1"/>
            <a:r>
              <a:rPr lang="en-US" sz="2000" b="1" i="1" dirty="0" smtClean="0"/>
              <a:t>Passing the event to a function</a:t>
            </a:r>
          </a:p>
          <a:p>
            <a:pPr lvl="1"/>
            <a:endParaRPr lang="en-US" altLang="zh-CN" sz="2000" b="1" i="1" dirty="0" smtClean="0"/>
          </a:p>
          <a:p>
            <a:pPr lvl="1"/>
            <a:endParaRPr lang="en-US" altLang="zh-CN" sz="2000" b="1" i="1" dirty="0" smtClean="0"/>
          </a:p>
          <a:p>
            <a:pPr lvl="1"/>
            <a:endParaRPr lang="en-US" altLang="zh-CN" sz="2000" b="1" i="1" dirty="0" smtClean="0"/>
          </a:p>
          <a:p>
            <a:pPr lvl="1"/>
            <a:endParaRPr lang="en-US" altLang="zh-CN" sz="2000" b="1" i="1" dirty="0" smtClean="0"/>
          </a:p>
          <a:p>
            <a:pPr lvl="1"/>
            <a:endParaRPr lang="en-US" altLang="zh-CN" sz="2000" b="1" i="1" dirty="0" smtClean="0"/>
          </a:p>
          <a:p>
            <a:pPr lvl="1"/>
            <a:endParaRPr lang="en-US" altLang="zh-CN" sz="2000" b="1" i="1" dirty="0" smtClean="0"/>
          </a:p>
          <a:p>
            <a:pPr lvl="1"/>
            <a:endParaRPr lang="en-US" altLang="zh-CN" sz="2000" b="1" i="1" dirty="0" smtClean="0"/>
          </a:p>
          <a:p>
            <a:pPr lvl="1"/>
            <a:r>
              <a:rPr lang="en-US" altLang="zh-CN" sz="2000" b="1" i="1" dirty="0" smtClean="0"/>
              <a:t>Passing data to a function</a:t>
            </a:r>
            <a:endParaRPr lang="en-US" altLang="zh-CN" sz="2000" dirty="0" smtClean="0"/>
          </a:p>
        </p:txBody>
      </p:sp>
      <p:pic>
        <p:nvPicPr>
          <p:cNvPr id="54274" name="Picture 2"/>
          <p:cNvPicPr>
            <a:picLocks noChangeAspect="1" noChangeArrowheads="1"/>
          </p:cNvPicPr>
          <p:nvPr/>
        </p:nvPicPr>
        <p:blipFill>
          <a:blip r:embed="rId2" cstate="print"/>
          <a:srcRect/>
          <a:stretch>
            <a:fillRect/>
          </a:stretch>
        </p:blipFill>
        <p:spPr bwMode="auto">
          <a:xfrm>
            <a:off x="1219200" y="1981200"/>
            <a:ext cx="6581775" cy="2514600"/>
          </a:xfrm>
          <a:prstGeom prst="rect">
            <a:avLst/>
          </a:prstGeom>
          <a:noFill/>
          <a:ln w="9525">
            <a:noFill/>
            <a:miter lim="800000"/>
            <a:headEnd/>
            <a:tailEnd/>
          </a:ln>
        </p:spPr>
      </p:pic>
      <p:pic>
        <p:nvPicPr>
          <p:cNvPr id="54276" name="Picture 4"/>
          <p:cNvPicPr>
            <a:picLocks noChangeAspect="1" noChangeArrowheads="1"/>
          </p:cNvPicPr>
          <p:nvPr/>
        </p:nvPicPr>
        <p:blipFill>
          <a:blip r:embed="rId3" cstate="print"/>
          <a:srcRect/>
          <a:stretch>
            <a:fillRect/>
          </a:stretch>
        </p:blipFill>
        <p:spPr bwMode="auto">
          <a:xfrm>
            <a:off x="1295400" y="5029200"/>
            <a:ext cx="6581775" cy="1266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基于</a:t>
            </a:r>
            <a:r>
              <a:rPr lang="en-US" altLang="zh-CN" sz="2400" dirty="0" smtClean="0"/>
              <a:t>List</a:t>
            </a:r>
            <a:r>
              <a:rPr lang="zh-CN" altLang="en-US" sz="2400" dirty="0" smtClean="0"/>
              <a:t>的</a:t>
            </a:r>
            <a:r>
              <a:rPr lang="en-US" altLang="zh-CN" sz="2400" dirty="0" smtClean="0"/>
              <a:t>Spark</a:t>
            </a:r>
            <a:r>
              <a:rPr lang="zh-CN" altLang="en-US" sz="2400" dirty="0" smtClean="0"/>
              <a:t>控件渲染器</a:t>
            </a:r>
            <a:endParaRPr lang="en-US" altLang="zh-CN" sz="2400" dirty="0" smtClean="0"/>
          </a:p>
          <a:p>
            <a:pPr lvl="1"/>
            <a:r>
              <a:rPr lang="en-US" sz="2000" dirty="0" err="1" smtClean="0"/>
              <a:t>spark.components.List</a:t>
            </a:r>
            <a:endParaRPr lang="en-US" sz="2000" dirty="0" smtClean="0"/>
          </a:p>
          <a:p>
            <a:pPr lvl="1">
              <a:buNone/>
            </a:pPr>
            <a:endParaRPr lang="en-US" altLang="zh-CN" sz="2000" b="1" i="1" dirty="0" smtClean="0"/>
          </a:p>
        </p:txBody>
      </p:sp>
      <p:pic>
        <p:nvPicPr>
          <p:cNvPr id="55298" name="Picture 2"/>
          <p:cNvPicPr>
            <a:picLocks noChangeAspect="1" noChangeArrowheads="1"/>
          </p:cNvPicPr>
          <p:nvPr/>
        </p:nvPicPr>
        <p:blipFill>
          <a:blip r:embed="rId2" cstate="print"/>
          <a:srcRect/>
          <a:stretch>
            <a:fillRect/>
          </a:stretch>
        </p:blipFill>
        <p:spPr bwMode="auto">
          <a:xfrm>
            <a:off x="2057400" y="2286000"/>
            <a:ext cx="3419475" cy="3114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基于</a:t>
            </a:r>
            <a:r>
              <a:rPr lang="en-US" altLang="zh-CN" sz="2400" dirty="0" smtClean="0"/>
              <a:t>List</a:t>
            </a:r>
            <a:r>
              <a:rPr lang="zh-CN" altLang="en-US" sz="2400" dirty="0" smtClean="0"/>
              <a:t>的</a:t>
            </a:r>
            <a:r>
              <a:rPr lang="en-US" altLang="zh-CN" sz="2400" dirty="0" smtClean="0"/>
              <a:t>Spark</a:t>
            </a:r>
            <a:r>
              <a:rPr lang="zh-CN" altLang="en-US" sz="2400" dirty="0" smtClean="0"/>
              <a:t>控件</a:t>
            </a:r>
            <a:endParaRPr lang="en-US" altLang="zh-CN" sz="2400" dirty="0" smtClean="0"/>
          </a:p>
          <a:p>
            <a:pPr lvl="1"/>
            <a:r>
              <a:rPr lang="zh-CN" altLang="en-US" sz="2000" dirty="0" smtClean="0"/>
              <a:t>在</a:t>
            </a:r>
            <a:r>
              <a:rPr lang="en-US" altLang="zh-CN" sz="2000" dirty="0" smtClean="0"/>
              <a:t>Flex 4</a:t>
            </a:r>
            <a:r>
              <a:rPr lang="zh-CN" altLang="en-US" sz="2000" dirty="0" smtClean="0"/>
              <a:t>中创建基于</a:t>
            </a:r>
            <a:r>
              <a:rPr lang="en-US" altLang="zh-CN" sz="2000" dirty="0" smtClean="0"/>
              <a:t>List</a:t>
            </a:r>
            <a:r>
              <a:rPr lang="zh-CN" altLang="en-US" sz="2000" dirty="0" smtClean="0"/>
              <a:t>的自定义组件要比更早版本的</a:t>
            </a:r>
            <a:r>
              <a:rPr lang="en-US" altLang="zh-CN" sz="2000" dirty="0" smtClean="0"/>
              <a:t>Flex SDK</a:t>
            </a:r>
            <a:r>
              <a:rPr lang="zh-CN" altLang="en-US" sz="2000" dirty="0" smtClean="0"/>
              <a:t>中容易。实现这种操作的最佳方法是扩展</a:t>
            </a:r>
            <a:r>
              <a:rPr lang="en-US" altLang="zh-CN" sz="2000" dirty="0" smtClean="0"/>
              <a:t>Spark </a:t>
            </a:r>
            <a:r>
              <a:rPr lang="en-US" altLang="zh-CN" sz="2000" dirty="0" err="1" smtClean="0"/>
              <a:t>ListBase</a:t>
            </a:r>
            <a:r>
              <a:rPr lang="zh-CN" altLang="en-US" sz="2000" dirty="0" smtClean="0"/>
              <a:t>类或</a:t>
            </a:r>
            <a:r>
              <a:rPr lang="en-US" altLang="zh-CN" sz="2000" dirty="0" err="1" smtClean="0"/>
              <a:t>SkinnableDataContainer</a:t>
            </a:r>
            <a:r>
              <a:rPr lang="zh-CN" altLang="en-US" sz="2000" dirty="0" smtClean="0"/>
              <a:t>类。当自定义组件扩展了</a:t>
            </a:r>
            <a:r>
              <a:rPr lang="en-US" altLang="zh-CN" sz="2000" dirty="0" smtClean="0"/>
              <a:t>Spark </a:t>
            </a:r>
            <a:r>
              <a:rPr lang="en-US" altLang="zh-CN" sz="2000" dirty="0" err="1" smtClean="0"/>
              <a:t>ListBase</a:t>
            </a:r>
            <a:r>
              <a:rPr lang="zh-CN" altLang="en-US" sz="2000" dirty="0" smtClean="0"/>
              <a:t>类时，可以把下面的属性声明为</a:t>
            </a:r>
            <a:r>
              <a:rPr lang="en-US" altLang="zh-CN" sz="2000" dirty="0" smtClean="0"/>
              <a:t>MXML</a:t>
            </a:r>
            <a:r>
              <a:rPr lang="zh-CN" altLang="en-US" sz="2000" dirty="0" smtClean="0"/>
              <a:t>标签：</a:t>
            </a:r>
            <a:r>
              <a:rPr lang="en-US" altLang="zh-CN" sz="2000" dirty="0" err="1" smtClean="0"/>
              <a:t>dataProvider</a:t>
            </a:r>
            <a:r>
              <a:rPr lang="zh-CN" altLang="en-US" sz="2000" dirty="0" smtClean="0"/>
              <a:t>、</a:t>
            </a:r>
            <a:r>
              <a:rPr lang="en-US" altLang="zh-CN" sz="2000" dirty="0" err="1" smtClean="0"/>
              <a:t>labelField</a:t>
            </a:r>
            <a:r>
              <a:rPr lang="zh-CN" altLang="en-US" sz="2000" dirty="0" smtClean="0"/>
              <a:t>、</a:t>
            </a:r>
            <a:r>
              <a:rPr lang="en-US" altLang="zh-CN" sz="2000" dirty="0" err="1" smtClean="0"/>
              <a:t>labelFunction</a:t>
            </a:r>
            <a:r>
              <a:rPr lang="zh-CN" altLang="en-US" sz="2000" dirty="0" smtClean="0"/>
              <a:t>、</a:t>
            </a:r>
            <a:r>
              <a:rPr lang="en-US" altLang="zh-CN" sz="2000" dirty="0" err="1" smtClean="0"/>
              <a:t>requiresSelection</a:t>
            </a:r>
            <a:r>
              <a:rPr lang="zh-CN" altLang="en-US" sz="2000" dirty="0" smtClean="0"/>
              <a:t>、</a:t>
            </a:r>
            <a:r>
              <a:rPr lang="en-US" altLang="zh-CN" sz="2000" dirty="0" err="1" smtClean="0"/>
              <a:t>selectedIndex</a:t>
            </a:r>
            <a:r>
              <a:rPr lang="zh-CN" altLang="en-US" sz="2000" dirty="0" smtClean="0"/>
              <a:t>、</a:t>
            </a:r>
            <a:r>
              <a:rPr lang="en-US" altLang="zh-CN" sz="2000" dirty="0" err="1" smtClean="0"/>
              <a:t>selectedItem</a:t>
            </a:r>
            <a:r>
              <a:rPr lang="zh-CN" altLang="en-US" sz="2000" dirty="0" smtClean="0"/>
              <a:t>和</a:t>
            </a:r>
            <a:r>
              <a:rPr lang="en-US" altLang="zh-CN" sz="2000" dirty="0" err="1" smtClean="0"/>
              <a:t>useVirtualLayout</a:t>
            </a:r>
            <a:r>
              <a:rPr lang="zh-CN" altLang="en-US" sz="2000" dirty="0" smtClean="0"/>
              <a:t>。如果自定义组件直接扩展了</a:t>
            </a:r>
            <a:r>
              <a:rPr lang="en-US" altLang="zh-CN" sz="2000" dirty="0" err="1" smtClean="0"/>
              <a:t>SkinnableDataContainer</a:t>
            </a:r>
            <a:r>
              <a:rPr lang="zh-CN" altLang="en-US" sz="2000" dirty="0" smtClean="0"/>
              <a:t>类，那么仍然可以使用这些属性作为特性，但是不能再把它们声明为</a:t>
            </a:r>
            <a:r>
              <a:rPr lang="en-US" altLang="zh-CN" sz="2000" dirty="0" smtClean="0"/>
              <a:t>MXML</a:t>
            </a:r>
            <a:r>
              <a:rPr lang="zh-CN" altLang="en-US" sz="2000" dirty="0" smtClean="0"/>
              <a:t>标签</a:t>
            </a:r>
            <a:endParaRPr lang="en-US" sz="2000" dirty="0" smtClean="0"/>
          </a:p>
          <a:p>
            <a:pPr lvl="1">
              <a:buNone/>
            </a:pPr>
            <a:endParaRPr lang="en-US" altLang="zh-CN" sz="2000" b="1" i="1" dirty="0"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ButtonBar</a:t>
            </a:r>
            <a:endParaRPr lang="en-US" altLang="zh-CN" sz="2400" dirty="0" smtClean="0"/>
          </a:p>
          <a:p>
            <a:pPr lvl="1"/>
            <a:r>
              <a:rPr lang="zh-CN" altLang="en-US" sz="2000" dirty="0" smtClean="0"/>
              <a:t>尽管没有声明</a:t>
            </a:r>
            <a:r>
              <a:rPr lang="en-US" altLang="zh-CN" sz="2000" dirty="0" err="1" smtClean="0"/>
              <a:t>dataProvider</a:t>
            </a:r>
            <a:r>
              <a:rPr lang="zh-CN" altLang="en-US" sz="2000" dirty="0" smtClean="0"/>
              <a:t>，仍然能够工作的原因是</a:t>
            </a:r>
            <a:r>
              <a:rPr lang="en-US" altLang="zh-CN" sz="2000" dirty="0" err="1" smtClean="0"/>
              <a:t>dataProvider</a:t>
            </a:r>
            <a:r>
              <a:rPr lang="zh-CN" altLang="en-US" sz="2000" dirty="0" smtClean="0"/>
              <a:t>是</a:t>
            </a:r>
            <a:r>
              <a:rPr lang="en-US" altLang="zh-CN" sz="2000" dirty="0" smtClean="0"/>
              <a:t>Spark List-based control</a:t>
            </a:r>
            <a:r>
              <a:rPr lang="zh-CN" altLang="en-US" sz="2000" dirty="0" smtClean="0"/>
              <a:t>的默认属性，当</a:t>
            </a:r>
            <a:r>
              <a:rPr lang="en-US" altLang="zh-CN" sz="2000" dirty="0" smtClean="0"/>
              <a:t>Flex</a:t>
            </a:r>
            <a:r>
              <a:rPr lang="zh-CN" altLang="en-US" sz="2000" dirty="0" smtClean="0"/>
              <a:t>看到组件包含集合时，会自动将数据包装在</a:t>
            </a:r>
            <a:r>
              <a:rPr lang="en-US" altLang="zh-CN" sz="2000" dirty="0" err="1" smtClean="0"/>
              <a:t>dataProvider</a:t>
            </a:r>
            <a:r>
              <a:rPr lang="zh-CN" altLang="en-US" sz="2000" dirty="0" smtClean="0"/>
              <a:t>中</a:t>
            </a:r>
            <a:endParaRPr lang="en-US" altLang="zh-CN" sz="2000" dirty="0" smtClean="0"/>
          </a:p>
        </p:txBody>
      </p:sp>
      <p:pic>
        <p:nvPicPr>
          <p:cNvPr id="56322" name="Picture 2"/>
          <p:cNvPicPr>
            <a:picLocks noChangeAspect="1" noChangeArrowheads="1"/>
          </p:cNvPicPr>
          <p:nvPr/>
        </p:nvPicPr>
        <p:blipFill>
          <a:blip r:embed="rId2" cstate="print"/>
          <a:srcRect/>
          <a:stretch>
            <a:fillRect/>
          </a:stretch>
        </p:blipFill>
        <p:spPr bwMode="auto">
          <a:xfrm>
            <a:off x="228600" y="2743200"/>
            <a:ext cx="5819775" cy="3076575"/>
          </a:xfrm>
          <a:prstGeom prst="rect">
            <a:avLst/>
          </a:prstGeom>
          <a:noFill/>
          <a:ln w="9525">
            <a:noFill/>
            <a:miter lim="800000"/>
            <a:headEnd/>
            <a:tailEnd/>
          </a:ln>
        </p:spPr>
      </p:pic>
      <p:pic>
        <p:nvPicPr>
          <p:cNvPr id="56323" name="Picture 3"/>
          <p:cNvPicPr>
            <a:picLocks noChangeAspect="1" noChangeArrowheads="1"/>
          </p:cNvPicPr>
          <p:nvPr/>
        </p:nvPicPr>
        <p:blipFill>
          <a:blip r:embed="rId3" cstate="print"/>
          <a:srcRect/>
          <a:stretch>
            <a:fillRect/>
          </a:stretch>
        </p:blipFill>
        <p:spPr bwMode="auto">
          <a:xfrm>
            <a:off x="4953000" y="5029200"/>
            <a:ext cx="3409950" cy="140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Spark List</a:t>
            </a:r>
          </a:p>
          <a:p>
            <a:pPr lvl="1"/>
            <a:endParaRPr lang="en-US" altLang="zh-CN" sz="2000" b="1" i="1" dirty="0" smtClean="0"/>
          </a:p>
        </p:txBody>
      </p:sp>
      <p:pic>
        <p:nvPicPr>
          <p:cNvPr id="57346" name="Picture 2"/>
          <p:cNvPicPr>
            <a:picLocks noChangeAspect="1" noChangeArrowheads="1"/>
          </p:cNvPicPr>
          <p:nvPr/>
        </p:nvPicPr>
        <p:blipFill>
          <a:blip r:embed="rId2" cstate="print"/>
          <a:srcRect/>
          <a:stretch>
            <a:fillRect/>
          </a:stretch>
        </p:blipFill>
        <p:spPr bwMode="auto">
          <a:xfrm>
            <a:off x="1524000" y="1828800"/>
            <a:ext cx="6094343"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DropDownList</a:t>
            </a:r>
            <a:endParaRPr lang="en-US" altLang="zh-CN" sz="2400" dirty="0" smtClean="0"/>
          </a:p>
          <a:p>
            <a:pPr lvl="1"/>
            <a:endParaRPr lang="en-US" altLang="zh-CN" sz="2000" b="1" i="1" dirty="0" smtClean="0"/>
          </a:p>
        </p:txBody>
      </p:sp>
      <p:pic>
        <p:nvPicPr>
          <p:cNvPr id="58370" name="Picture 2"/>
          <p:cNvPicPr>
            <a:picLocks noChangeAspect="1" noChangeArrowheads="1"/>
          </p:cNvPicPr>
          <p:nvPr/>
        </p:nvPicPr>
        <p:blipFill>
          <a:blip r:embed="rId3" cstate="print"/>
          <a:srcRect/>
          <a:stretch>
            <a:fillRect/>
          </a:stretch>
        </p:blipFill>
        <p:spPr bwMode="auto">
          <a:xfrm>
            <a:off x="1371600" y="1828800"/>
            <a:ext cx="5524500" cy="3314700"/>
          </a:xfrm>
          <a:prstGeom prst="rect">
            <a:avLst/>
          </a:prstGeom>
          <a:noFill/>
          <a:ln w="9525">
            <a:noFill/>
            <a:miter lim="800000"/>
            <a:headEnd/>
            <a:tailEnd/>
          </a:ln>
        </p:spPr>
      </p:pic>
      <p:pic>
        <p:nvPicPr>
          <p:cNvPr id="58371" name="Picture 3"/>
          <p:cNvPicPr>
            <a:picLocks noChangeAspect="1" noChangeArrowheads="1"/>
          </p:cNvPicPr>
          <p:nvPr/>
        </p:nvPicPr>
        <p:blipFill>
          <a:blip r:embed="rId4" cstate="print"/>
          <a:srcRect/>
          <a:stretch>
            <a:fillRect/>
          </a:stretch>
        </p:blipFill>
        <p:spPr bwMode="auto">
          <a:xfrm>
            <a:off x="1066800" y="5486400"/>
            <a:ext cx="6610350" cy="657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与基于</a:t>
            </a:r>
            <a:r>
              <a:rPr lang="en-US" altLang="zh-CN" sz="2400" dirty="0" smtClean="0"/>
              <a:t>List</a:t>
            </a:r>
            <a:r>
              <a:rPr lang="zh-CN" altLang="en-US" sz="2400" dirty="0" smtClean="0"/>
              <a:t>的</a:t>
            </a:r>
            <a:r>
              <a:rPr lang="en-US" altLang="zh-CN" sz="2400" dirty="0" smtClean="0"/>
              <a:t>Spark</a:t>
            </a:r>
            <a:r>
              <a:rPr lang="zh-CN" altLang="en-US" sz="2400" dirty="0" smtClean="0"/>
              <a:t>组件交互</a:t>
            </a:r>
            <a:endParaRPr lang="en-US" altLang="zh-CN" sz="2400" dirty="0" smtClean="0"/>
          </a:p>
          <a:p>
            <a:pPr lvl="1"/>
            <a:r>
              <a:rPr lang="zh-CN" altLang="en-US" sz="2000" dirty="0" smtClean="0"/>
              <a:t>基于</a:t>
            </a:r>
            <a:r>
              <a:rPr lang="en-US" altLang="zh-CN" sz="2000" dirty="0" smtClean="0"/>
              <a:t>List</a:t>
            </a:r>
            <a:r>
              <a:rPr lang="zh-CN" altLang="en-US" sz="2000" dirty="0" smtClean="0"/>
              <a:t>的</a:t>
            </a:r>
            <a:r>
              <a:rPr lang="en-US" altLang="zh-CN" sz="2000" dirty="0" smtClean="0"/>
              <a:t>Spark</a:t>
            </a:r>
            <a:r>
              <a:rPr lang="zh-CN" altLang="en-US" sz="2000" dirty="0" smtClean="0"/>
              <a:t>组件交互的方式和</a:t>
            </a:r>
            <a:r>
              <a:rPr lang="en-US" altLang="zh-CN" sz="2000" dirty="0" smtClean="0"/>
              <a:t>MX</a:t>
            </a:r>
            <a:r>
              <a:rPr lang="zh-CN" altLang="en-US" sz="2000" dirty="0" smtClean="0"/>
              <a:t>库中提供的基于</a:t>
            </a:r>
            <a:r>
              <a:rPr lang="en-US" altLang="zh-CN" sz="2000" dirty="0" smtClean="0"/>
              <a:t>List</a:t>
            </a:r>
            <a:r>
              <a:rPr lang="zh-CN" altLang="en-US" sz="2000" dirty="0" smtClean="0"/>
              <a:t>的组件类似。主要的区别在于事件的名称和分发事件的时间。例如，当在基于</a:t>
            </a:r>
            <a:r>
              <a:rPr lang="en-US" altLang="zh-CN" sz="2000" dirty="0" smtClean="0"/>
              <a:t>List</a:t>
            </a:r>
            <a:r>
              <a:rPr lang="zh-CN" altLang="en-US" sz="2000" dirty="0" smtClean="0"/>
              <a:t>的</a:t>
            </a:r>
            <a:r>
              <a:rPr lang="en-US" altLang="zh-CN" sz="2000" dirty="0" smtClean="0"/>
              <a:t>MX</a:t>
            </a:r>
            <a:r>
              <a:rPr lang="zh-CN" altLang="en-US" sz="2000" dirty="0" smtClean="0"/>
              <a:t>组件中选择一项时，会引发</a:t>
            </a:r>
            <a:r>
              <a:rPr lang="en-US" altLang="zh-CN" sz="2000" dirty="0" err="1" smtClean="0"/>
              <a:t>ListEvent.CHANGE</a:t>
            </a:r>
            <a:r>
              <a:rPr lang="zh-CN" altLang="en-US" sz="2000" dirty="0" smtClean="0"/>
              <a:t>和</a:t>
            </a:r>
            <a:r>
              <a:rPr lang="en-US" altLang="zh-CN" sz="2000" dirty="0" err="1" smtClean="0"/>
              <a:t>ListEvent.ITEM_CLICK</a:t>
            </a:r>
            <a:r>
              <a:rPr lang="zh-CN" altLang="en-US" sz="2000" dirty="0" smtClean="0"/>
              <a:t>事件。在</a:t>
            </a:r>
            <a:r>
              <a:rPr lang="en-US" altLang="zh-CN" sz="2000" dirty="0" smtClean="0"/>
              <a:t>Spark</a:t>
            </a:r>
            <a:r>
              <a:rPr lang="zh-CN" altLang="en-US" sz="2000" dirty="0" smtClean="0"/>
              <a:t>中，选择</a:t>
            </a:r>
            <a:r>
              <a:rPr lang="en-US" altLang="zh-CN" sz="2000" dirty="0" smtClean="0"/>
              <a:t>List</a:t>
            </a:r>
            <a:r>
              <a:rPr lang="zh-CN" altLang="en-US" sz="2000" dirty="0" smtClean="0"/>
              <a:t>项会引发</a:t>
            </a:r>
            <a:r>
              <a:rPr lang="en-US" altLang="zh-CN" sz="2000" dirty="0" smtClean="0"/>
              <a:t>3</a:t>
            </a:r>
            <a:r>
              <a:rPr lang="zh-CN" altLang="en-US" sz="2000" dirty="0" smtClean="0"/>
              <a:t>中不同的事件</a:t>
            </a:r>
            <a:r>
              <a:rPr lang="en-US" altLang="zh-CN" sz="2000" dirty="0" smtClean="0"/>
              <a:t>:</a:t>
            </a:r>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在焦点从一个数据项切换到另外一个数据项的时候，会分发一个</a:t>
            </a:r>
            <a:r>
              <a:rPr lang="en-US" altLang="zh-CN" sz="2000" dirty="0" err="1" smtClean="0"/>
              <a:t>itemFocusChanged</a:t>
            </a:r>
            <a:r>
              <a:rPr lang="zh-CN" altLang="en-US" sz="2000" dirty="0" smtClean="0"/>
              <a:t>事件。当选择一个新数据项的时候会引发</a:t>
            </a:r>
            <a:r>
              <a:rPr lang="en-US" altLang="zh-CN" sz="2000" dirty="0" err="1" smtClean="0"/>
              <a:t>selectionChanging</a:t>
            </a:r>
            <a:r>
              <a:rPr lang="zh-CN" altLang="en-US" sz="2000" dirty="0" smtClean="0"/>
              <a:t>事件。最后这个事件在当前选中的数据项发生变化以前分发，在它的事件处理程序中可以调用</a:t>
            </a:r>
            <a:r>
              <a:rPr lang="en-US" altLang="zh-CN" sz="2000" dirty="0" err="1" smtClean="0"/>
              <a:t>preventDefault</a:t>
            </a:r>
            <a:r>
              <a:rPr lang="en-US" altLang="zh-CN" sz="2000" dirty="0" smtClean="0"/>
              <a:t>()</a:t>
            </a:r>
            <a:r>
              <a:rPr lang="zh-CN" altLang="en-US" sz="2000" dirty="0" smtClean="0"/>
              <a:t>分发来防止选项发生改变</a:t>
            </a:r>
            <a:endParaRPr lang="en-US" altLang="zh-CN" sz="2000" dirty="0" smtClean="0"/>
          </a:p>
        </p:txBody>
      </p:sp>
      <p:pic>
        <p:nvPicPr>
          <p:cNvPr id="59395" name="Picture 3"/>
          <p:cNvPicPr>
            <a:picLocks noChangeAspect="1" noChangeArrowheads="1"/>
          </p:cNvPicPr>
          <p:nvPr/>
        </p:nvPicPr>
        <p:blipFill>
          <a:blip r:embed="rId3" cstate="print"/>
          <a:srcRect/>
          <a:stretch>
            <a:fillRect/>
          </a:stretch>
        </p:blipFill>
        <p:spPr bwMode="auto">
          <a:xfrm>
            <a:off x="1219200" y="3276600"/>
            <a:ext cx="635317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sp>
        <p:nvSpPr>
          <p:cNvPr id="3" name="Content Placeholder 2"/>
          <p:cNvSpPr>
            <a:spLocks noGrp="1"/>
          </p:cNvSpPr>
          <p:nvPr>
            <p:ph idx="1"/>
          </p:nvPr>
        </p:nvSpPr>
        <p:spPr>
          <a:xfrm>
            <a:off x="457200" y="1143000"/>
            <a:ext cx="5867400" cy="5562600"/>
          </a:xfrm>
        </p:spPr>
        <p:txBody>
          <a:bodyPr>
            <a:normAutofit/>
          </a:bodyPr>
          <a:lstStyle/>
          <a:p>
            <a:pPr marL="342900" lvl="1" indent="-342900">
              <a:buFont typeface="Arial" pitchFamily="34" charset="0"/>
              <a:buChar char="•"/>
            </a:pPr>
            <a:r>
              <a:rPr lang="en-US" altLang="zh-CN" sz="2400" dirty="0" smtClean="0"/>
              <a:t>Spark List-based</a:t>
            </a:r>
            <a:r>
              <a:rPr lang="zh-CN" altLang="en-US" sz="2400" dirty="0" smtClean="0"/>
              <a:t>组件类层次结构</a:t>
            </a:r>
            <a:endParaRPr lang="en-US" altLang="zh-CN" sz="2400" dirty="0" smtClean="0"/>
          </a:p>
          <a:p>
            <a:pPr lvl="1"/>
            <a:r>
              <a:rPr lang="zh-CN" altLang="en-US" sz="2000" dirty="0" smtClean="0"/>
              <a:t>对于基于</a:t>
            </a:r>
            <a:r>
              <a:rPr lang="en-US" altLang="zh-CN" sz="2000" dirty="0" smtClean="0"/>
              <a:t>List</a:t>
            </a:r>
            <a:r>
              <a:rPr lang="zh-CN" altLang="en-US" sz="2000" dirty="0" smtClean="0"/>
              <a:t>的组件，</a:t>
            </a:r>
            <a:r>
              <a:rPr lang="en-US" altLang="zh-CN" sz="2000" dirty="0" smtClean="0"/>
              <a:t>Spark</a:t>
            </a:r>
            <a:r>
              <a:rPr lang="zh-CN" altLang="en-US" sz="2000" dirty="0" smtClean="0"/>
              <a:t>库新添加了</a:t>
            </a:r>
            <a:r>
              <a:rPr lang="en-US" altLang="zh-CN" sz="2000" dirty="0" smtClean="0"/>
              <a:t>4</a:t>
            </a:r>
            <a:r>
              <a:rPr lang="zh-CN" altLang="en-US" sz="2000" dirty="0" smtClean="0"/>
              <a:t>个类</a:t>
            </a:r>
            <a:r>
              <a:rPr lang="en-US" altLang="zh-CN" sz="2000" dirty="0" smtClean="0"/>
              <a:t>(</a:t>
            </a:r>
            <a:r>
              <a:rPr lang="zh-CN" altLang="en-US" sz="2000" dirty="0" smtClean="0"/>
              <a:t>显示在</a:t>
            </a:r>
            <a:r>
              <a:rPr lang="en-US" altLang="zh-CN" sz="2000" dirty="0" err="1" smtClean="0"/>
              <a:t>UIComponent</a:t>
            </a:r>
            <a:r>
              <a:rPr lang="zh-CN" altLang="en-US" sz="2000" dirty="0" smtClean="0"/>
              <a:t>上方</a:t>
            </a:r>
            <a:r>
              <a:rPr lang="en-US" altLang="zh-CN" sz="2000" dirty="0" smtClean="0"/>
              <a:t>)</a:t>
            </a:r>
            <a:r>
              <a:rPr lang="zh-CN" altLang="en-US" sz="2000" dirty="0" smtClean="0"/>
              <a:t>。它们主要用于分离设计和行为，允许创建主题、样式和</a:t>
            </a:r>
            <a:r>
              <a:rPr lang="en-US" altLang="zh-CN" sz="2000" dirty="0" smtClean="0"/>
              <a:t>FXG</a:t>
            </a:r>
            <a:r>
              <a:rPr lang="zh-CN" altLang="en-US" sz="2000" dirty="0" smtClean="0"/>
              <a:t>皮肤并</a:t>
            </a:r>
            <a:r>
              <a:rPr lang="en-US" altLang="zh-CN" sz="2000" dirty="0" smtClean="0"/>
              <a:t>assign</a:t>
            </a:r>
            <a:r>
              <a:rPr lang="zh-CN" altLang="en-US" sz="2000" dirty="0" smtClean="0"/>
              <a:t>给组件，同时独立于组件内部功能和状态管理。另外，还允许将皮肤作为不同的组件对象或实体在应用程序运行中进行实例化和分配</a:t>
            </a:r>
            <a:endParaRPr lang="en-US" altLang="zh-CN" sz="2000" dirty="0" smtClean="0"/>
          </a:p>
        </p:txBody>
      </p:sp>
      <p:pic>
        <p:nvPicPr>
          <p:cNvPr id="60418" name="Picture 2"/>
          <p:cNvPicPr>
            <a:picLocks noChangeAspect="1" noChangeArrowheads="1"/>
          </p:cNvPicPr>
          <p:nvPr/>
        </p:nvPicPr>
        <p:blipFill>
          <a:blip r:embed="rId3" cstate="print"/>
          <a:srcRect/>
          <a:stretch>
            <a:fillRect/>
          </a:stretch>
        </p:blipFill>
        <p:spPr bwMode="auto">
          <a:xfrm>
            <a:off x="6477000" y="0"/>
            <a:ext cx="2514600" cy="70131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altLang="zh-CN" sz="3200" dirty="0" err="1" smtClean="0"/>
              <a:t>ActionScript</a:t>
            </a:r>
            <a:r>
              <a:rPr lang="zh-CN" altLang="en-US" sz="3200" dirty="0" smtClean="0"/>
              <a:t>基本语法</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条件</a:t>
            </a:r>
            <a:endParaRPr lang="en-US" altLang="zh-CN" sz="2400" dirty="0" smtClean="0"/>
          </a:p>
          <a:p>
            <a:pPr lvl="1"/>
            <a:r>
              <a:rPr lang="en-US" altLang="zh-CN" sz="2000" dirty="0" smtClean="0"/>
              <a:t>if (condition) { statements; } else if { statements; } else { statements; }</a:t>
            </a:r>
            <a:endParaRPr lang="en-US" altLang="zh-CN" sz="2000" i="1" dirty="0" smtClean="0"/>
          </a:p>
          <a:p>
            <a:pPr lvl="1"/>
            <a:r>
              <a:rPr lang="en-US" altLang="zh-CN" sz="2000" dirty="0" smtClean="0"/>
              <a:t>switch (</a:t>
            </a:r>
            <a:r>
              <a:rPr lang="en-US" altLang="zh-CN" sz="2000" dirty="0" err="1" smtClean="0"/>
              <a:t>valToBeTested</a:t>
            </a:r>
            <a:r>
              <a:rPr lang="en-US" altLang="zh-CN" sz="2000" dirty="0" smtClean="0"/>
              <a:t>) { </a:t>
            </a:r>
            <a:br>
              <a:rPr lang="en-US" altLang="zh-CN" sz="2000" dirty="0" smtClean="0"/>
            </a:br>
            <a:r>
              <a:rPr lang="en-US" altLang="zh-CN" sz="2000" dirty="0" smtClean="0"/>
              <a:t>case  val1: // val1 can be string</a:t>
            </a:r>
            <a:br>
              <a:rPr lang="en-US" altLang="zh-CN" sz="2000" dirty="0" smtClean="0"/>
            </a:br>
            <a:r>
              <a:rPr lang="en-US" altLang="zh-CN" sz="2000" dirty="0" smtClean="0"/>
              <a:t>     statements;   // </a:t>
            </a:r>
            <a:r>
              <a:rPr lang="zh-CN" altLang="en-US" sz="2000" dirty="0" smtClean="0"/>
              <a:t>不要把</a:t>
            </a:r>
            <a:r>
              <a:rPr lang="en-US" altLang="zh-CN" sz="2000" dirty="0" smtClean="0"/>
              <a:t>case</a:t>
            </a:r>
            <a:r>
              <a:rPr lang="zh-CN" altLang="en-US" sz="2000" dirty="0" smtClean="0"/>
              <a:t>块放在花括号中</a:t>
            </a:r>
            <a:r>
              <a:rPr lang="en-US" altLang="zh-CN" sz="2000" dirty="0" smtClean="0"/>
              <a:t/>
            </a:r>
            <a:br>
              <a:rPr lang="en-US" altLang="zh-CN" sz="2000" dirty="0" smtClean="0"/>
            </a:br>
            <a:r>
              <a:rPr lang="en-US" altLang="zh-CN" sz="2000" dirty="0" smtClean="0"/>
              <a:t>     break;             // </a:t>
            </a:r>
            <a:r>
              <a:rPr lang="zh-CN" altLang="en-US" sz="2000" dirty="0" smtClean="0"/>
              <a:t>记住</a:t>
            </a:r>
            <a:r>
              <a:rPr lang="en-US" altLang="zh-CN" sz="2000" dirty="0" smtClean="0"/>
              <a:t>break;</a:t>
            </a:r>
            <a:br>
              <a:rPr lang="en-US" altLang="zh-CN" sz="2000" dirty="0" smtClean="0"/>
            </a:br>
            <a:r>
              <a:rPr lang="en-US" altLang="zh-CN" sz="2000" dirty="0" smtClean="0"/>
              <a:t>case  val2:</a:t>
            </a:r>
            <a:br>
              <a:rPr lang="en-US" altLang="zh-CN" sz="2000" dirty="0" smtClean="0"/>
            </a:br>
            <a:r>
              <a:rPr lang="en-US" altLang="zh-CN" sz="2000" dirty="0" smtClean="0"/>
              <a:t>     …</a:t>
            </a:r>
            <a:br>
              <a:rPr lang="en-US" altLang="zh-CN" sz="2000" dirty="0" smtClean="0"/>
            </a:br>
            <a:r>
              <a:rPr lang="en-US" altLang="zh-CN" sz="2000" dirty="0" smtClean="0"/>
              <a:t>     break;</a:t>
            </a:r>
            <a:br>
              <a:rPr lang="en-US" altLang="zh-CN" sz="2000" dirty="0" smtClean="0"/>
            </a:br>
            <a:r>
              <a:rPr lang="en-US" altLang="zh-CN" sz="2000" dirty="0" smtClean="0"/>
              <a:t>default:     // </a:t>
            </a:r>
            <a:r>
              <a:rPr lang="zh-CN" altLang="en-US" sz="2000" dirty="0" smtClean="0"/>
              <a:t>最后一个用</a:t>
            </a:r>
            <a:r>
              <a:rPr lang="en-US" altLang="zh-CN" sz="2000" dirty="0" smtClean="0"/>
              <a:t>default</a:t>
            </a:r>
            <a:br>
              <a:rPr lang="en-US" altLang="zh-CN" sz="2000" dirty="0" smtClean="0"/>
            </a:br>
            <a:r>
              <a:rPr lang="en-US" altLang="zh-CN" sz="2000" dirty="0" smtClean="0"/>
              <a:t>     …</a:t>
            </a:r>
          </a:p>
          <a:p>
            <a:pPr lvl="1"/>
            <a:endParaRPr lang="en-US" altLang="zh-CN" sz="2000" dirty="0" smtClean="0"/>
          </a:p>
          <a:p>
            <a:endParaRPr lang="zh-CN" altLang="en-US" sz="2400" dirty="0" smtClean="0"/>
          </a:p>
          <a:p>
            <a:pPr lvl="1"/>
            <a:endParaRPr lang="en-US" dirty="0"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sp>
        <p:nvSpPr>
          <p:cNvPr id="3" name="Content Placeholder 2"/>
          <p:cNvSpPr>
            <a:spLocks noGrp="1"/>
          </p:cNvSpPr>
          <p:nvPr>
            <p:ph idx="1"/>
          </p:nvPr>
        </p:nvSpPr>
        <p:spPr>
          <a:xfrm>
            <a:off x="457200" y="1143000"/>
            <a:ext cx="8153400" cy="5562600"/>
          </a:xfrm>
        </p:spPr>
        <p:txBody>
          <a:bodyPr>
            <a:normAutofit/>
          </a:bodyPr>
          <a:lstStyle/>
          <a:p>
            <a:pPr marL="342900" lvl="1" indent="-342900">
              <a:buFont typeface="Arial" pitchFamily="34" charset="0"/>
              <a:buChar char="•"/>
            </a:pPr>
            <a:r>
              <a:rPr lang="en-US" altLang="zh-CN" sz="2400" dirty="0" smtClean="0"/>
              <a:t>Spark List-based class</a:t>
            </a:r>
          </a:p>
          <a:p>
            <a:pPr lvl="1"/>
            <a:endParaRPr lang="en-US" altLang="zh-CN" sz="2000" dirty="0" smtClean="0"/>
          </a:p>
        </p:txBody>
      </p:sp>
      <p:pic>
        <p:nvPicPr>
          <p:cNvPr id="61443" name="Picture 3"/>
          <p:cNvPicPr>
            <a:picLocks noChangeAspect="1" noChangeArrowheads="1"/>
          </p:cNvPicPr>
          <p:nvPr/>
        </p:nvPicPr>
        <p:blipFill>
          <a:blip r:embed="rId3" cstate="print"/>
          <a:srcRect/>
          <a:stretch>
            <a:fillRect/>
          </a:stretch>
        </p:blipFill>
        <p:spPr bwMode="auto">
          <a:xfrm>
            <a:off x="1143000" y="1905000"/>
            <a:ext cx="6848475" cy="3705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sp>
        <p:nvSpPr>
          <p:cNvPr id="3" name="Content Placeholder 2"/>
          <p:cNvSpPr>
            <a:spLocks noGrp="1"/>
          </p:cNvSpPr>
          <p:nvPr>
            <p:ph idx="1"/>
          </p:nvPr>
        </p:nvSpPr>
        <p:spPr>
          <a:xfrm>
            <a:off x="457200" y="1143000"/>
            <a:ext cx="8153400" cy="5562600"/>
          </a:xfrm>
        </p:spPr>
        <p:txBody>
          <a:bodyPr>
            <a:normAutofit/>
          </a:bodyPr>
          <a:lstStyle/>
          <a:p>
            <a:pPr marL="342900" lvl="1" indent="-342900">
              <a:buFont typeface="Arial" pitchFamily="34" charset="0"/>
              <a:buChar char="•"/>
            </a:pPr>
            <a:r>
              <a:rPr lang="en-US" altLang="zh-CN" sz="2400" dirty="0" smtClean="0"/>
              <a:t>Group</a:t>
            </a:r>
            <a:r>
              <a:rPr lang="zh-CN" altLang="en-US" sz="2400" dirty="0" smtClean="0"/>
              <a:t>、</a:t>
            </a:r>
            <a:r>
              <a:rPr lang="en-US" altLang="zh-CN" sz="2400" dirty="0" err="1" smtClean="0"/>
              <a:t>SkinnableComponent</a:t>
            </a:r>
            <a:r>
              <a:rPr lang="zh-CN" altLang="en-US" sz="2400" dirty="0" smtClean="0"/>
              <a:t>和</a:t>
            </a:r>
            <a:r>
              <a:rPr lang="en-US" altLang="zh-CN" sz="2400" dirty="0" err="1" smtClean="0"/>
              <a:t>UIComponent</a:t>
            </a:r>
            <a:r>
              <a:rPr lang="zh-CN" altLang="en-US" sz="2400" dirty="0" smtClean="0"/>
              <a:t>关系</a:t>
            </a:r>
            <a:endParaRPr lang="en-US" altLang="zh-CN" sz="2400" dirty="0" smtClean="0"/>
          </a:p>
          <a:p>
            <a:pPr lvl="1"/>
            <a:r>
              <a:rPr lang="en-US" altLang="zh-CN" sz="2000" dirty="0" smtClean="0"/>
              <a:t>Group</a:t>
            </a:r>
            <a:r>
              <a:rPr lang="zh-CN" altLang="en-US" sz="2000" dirty="0" smtClean="0"/>
              <a:t>容器接受实现</a:t>
            </a:r>
            <a:r>
              <a:rPr lang="en-US" altLang="zh-CN" sz="2000" dirty="0" err="1" smtClean="0"/>
              <a:t>IUIComponent</a:t>
            </a:r>
            <a:r>
              <a:rPr lang="zh-CN" altLang="en-US" sz="2000" dirty="0" smtClean="0"/>
              <a:t>接口的任何组件作为子对象，还接受任何实现了</a:t>
            </a:r>
            <a:r>
              <a:rPr lang="en-US" altLang="zh-CN" sz="2000" dirty="0" err="1" smtClean="0"/>
              <a:t>IGraphicElement</a:t>
            </a:r>
            <a:r>
              <a:rPr lang="zh-CN" altLang="en-US" sz="2000" dirty="0" smtClean="0"/>
              <a:t>接口的任何组件。需要管理视觉子对象，但是不需要换肤功能时，可以使用这个容器</a:t>
            </a:r>
            <a:endParaRPr lang="en-US" altLang="zh-CN" sz="2000" dirty="0" smtClean="0"/>
          </a:p>
        </p:txBody>
      </p:sp>
      <p:pic>
        <p:nvPicPr>
          <p:cNvPr id="62466" name="Picture 2"/>
          <p:cNvPicPr>
            <a:picLocks noChangeAspect="1" noChangeArrowheads="1"/>
          </p:cNvPicPr>
          <p:nvPr/>
        </p:nvPicPr>
        <p:blipFill>
          <a:blip r:embed="rId3" cstate="print"/>
          <a:srcRect/>
          <a:stretch>
            <a:fillRect/>
          </a:stretch>
        </p:blipFill>
        <p:spPr bwMode="auto">
          <a:xfrm>
            <a:off x="1524000" y="2743200"/>
            <a:ext cx="5934075" cy="3895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pic>
        <p:nvPicPr>
          <p:cNvPr id="63490" name="Picture 2"/>
          <p:cNvPicPr>
            <a:picLocks noGrp="1" noChangeAspect="1" noChangeArrowheads="1"/>
          </p:cNvPicPr>
          <p:nvPr>
            <p:ph idx="1"/>
          </p:nvPr>
        </p:nvPicPr>
        <p:blipFill>
          <a:blip r:embed="rId3" cstate="print"/>
          <a:srcRect/>
          <a:stretch>
            <a:fillRect/>
          </a:stretch>
        </p:blipFill>
        <p:spPr bwMode="auto">
          <a:xfrm>
            <a:off x="1524000" y="1219200"/>
            <a:ext cx="6236245"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pic>
        <p:nvPicPr>
          <p:cNvPr id="64514" name="Picture 2"/>
          <p:cNvPicPr>
            <a:picLocks noChangeAspect="1" noChangeArrowheads="1"/>
          </p:cNvPicPr>
          <p:nvPr/>
        </p:nvPicPr>
        <p:blipFill>
          <a:blip r:embed="rId3" cstate="print"/>
          <a:srcRect/>
          <a:stretch>
            <a:fillRect/>
          </a:stretch>
        </p:blipFill>
        <p:spPr bwMode="auto">
          <a:xfrm>
            <a:off x="2057400" y="1143000"/>
            <a:ext cx="4953000" cy="54977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pic>
        <p:nvPicPr>
          <p:cNvPr id="65539" name="Picture 3"/>
          <p:cNvPicPr>
            <a:picLocks noChangeAspect="1" noChangeArrowheads="1"/>
          </p:cNvPicPr>
          <p:nvPr/>
        </p:nvPicPr>
        <p:blipFill>
          <a:blip r:embed="rId3" cstate="print"/>
          <a:srcRect/>
          <a:stretch>
            <a:fillRect/>
          </a:stretch>
        </p:blipFill>
        <p:spPr bwMode="auto">
          <a:xfrm>
            <a:off x="1143000" y="1752600"/>
            <a:ext cx="6953250" cy="2352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pic>
        <p:nvPicPr>
          <p:cNvPr id="66562" name="Picture 2"/>
          <p:cNvPicPr>
            <a:picLocks noChangeAspect="1" noChangeArrowheads="1"/>
          </p:cNvPicPr>
          <p:nvPr/>
        </p:nvPicPr>
        <p:blipFill>
          <a:blip r:embed="rId3" cstate="print"/>
          <a:srcRect/>
          <a:stretch>
            <a:fillRect/>
          </a:stretch>
        </p:blipFill>
        <p:spPr bwMode="auto">
          <a:xfrm>
            <a:off x="990600" y="1371600"/>
            <a:ext cx="69342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使用</a:t>
            </a:r>
            <a:r>
              <a:rPr lang="en-US" sz="3200" dirty="0" smtClean="0"/>
              <a:t>S</a:t>
            </a:r>
            <a:r>
              <a:rPr lang="en-US" altLang="zh-CN" sz="3200" dirty="0" smtClean="0"/>
              <a:t>park</a:t>
            </a:r>
            <a:r>
              <a:rPr lang="zh-CN" altLang="en-US" sz="3200" dirty="0" smtClean="0"/>
              <a:t>列表控件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自定义组件注意事项</a:t>
            </a:r>
            <a:endParaRPr lang="en-US" altLang="zh-CN" sz="2400" dirty="0" smtClean="0"/>
          </a:p>
          <a:p>
            <a:pPr lvl="1"/>
            <a:r>
              <a:rPr lang="zh-CN" altLang="en-US" sz="2000" dirty="0" smtClean="0"/>
              <a:t>自定义组件可能会快速增长，所以最好将组件组织到不同的包中，例如容器包、控件包和项渲染器包。自定义组件几乎总是属于这三个类别之一</a:t>
            </a:r>
            <a:endParaRPr lang="en-US" altLang="zh-CN" sz="2000" dirty="0" smtClean="0"/>
          </a:p>
          <a:p>
            <a:pPr lvl="1"/>
            <a:r>
              <a:rPr lang="zh-CN" altLang="en-US" sz="2000" dirty="0" smtClean="0"/>
              <a:t>应该总是把皮肤和状态抽象为一个</a:t>
            </a:r>
            <a:r>
              <a:rPr lang="en-US" altLang="zh-CN" sz="2000" dirty="0" err="1" smtClean="0"/>
              <a:t>ListSkin</a:t>
            </a:r>
            <a:r>
              <a:rPr lang="zh-CN" altLang="en-US" sz="2000" dirty="0" smtClean="0"/>
              <a:t>类；应该从外部源中提取出</a:t>
            </a:r>
            <a:r>
              <a:rPr lang="en-US" sz="2000" dirty="0" smtClean="0"/>
              <a:t>data provider</a:t>
            </a:r>
            <a:r>
              <a:rPr lang="zh-CN" altLang="en-US" sz="2000" dirty="0" smtClean="0"/>
              <a:t>，而不是把数据提供程序嵌套到组件中，以及应该把项渲染器抽象为自己的一个类，并放到名为</a:t>
            </a:r>
            <a:r>
              <a:rPr lang="en-US" altLang="zh-CN" sz="2000" dirty="0" err="1" smtClean="0"/>
              <a:t>itemRenders</a:t>
            </a:r>
            <a:r>
              <a:rPr lang="zh-CN" altLang="en-US" sz="2000" dirty="0" smtClean="0"/>
              <a:t>的一个独立的包中</a:t>
            </a:r>
            <a:endParaRPr lang="en-US" altLang="zh-CN" sz="20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自定义组件注意事项</a:t>
            </a:r>
            <a:endParaRPr lang="en-US" altLang="zh-CN" sz="2400" dirty="0" smtClean="0"/>
          </a:p>
          <a:p>
            <a:pPr lvl="1"/>
            <a:r>
              <a:rPr lang="en-US" altLang="zh-CN" sz="2000" dirty="0" err="1" smtClean="0"/>
              <a:t>labelField</a:t>
            </a:r>
            <a:r>
              <a:rPr lang="zh-CN" altLang="en-US" sz="2000" dirty="0" smtClean="0"/>
              <a:t>属性：告诉控件该显示</a:t>
            </a:r>
            <a:r>
              <a:rPr lang="en-US" altLang="zh-CN" sz="2000" dirty="0" err="1" smtClean="0"/>
              <a:t>dataProvider</a:t>
            </a:r>
            <a:r>
              <a:rPr lang="zh-CN" altLang="en-US" sz="2000" dirty="0" smtClean="0"/>
              <a:t>分配给它的对象的哪个属性</a:t>
            </a:r>
            <a:endParaRPr lang="en-US" altLang="zh-CN" sz="2000" dirty="0" smtClean="0"/>
          </a:p>
          <a:p>
            <a:pPr lvl="1"/>
            <a:r>
              <a:rPr lang="zh-CN" altLang="en-US" sz="2000" dirty="0" smtClean="0"/>
              <a:t>标签函数：循环遍历并处理</a:t>
            </a:r>
            <a:r>
              <a:rPr lang="en-US" altLang="zh-CN" sz="2000" dirty="0" err="1" smtClean="0"/>
              <a:t>dataProvider</a:t>
            </a:r>
            <a:r>
              <a:rPr lang="zh-CN" altLang="en-US" sz="2000" dirty="0" smtClean="0"/>
              <a:t>的每个</a:t>
            </a:r>
            <a:r>
              <a:rPr lang="en-US" altLang="zh-CN" sz="2000" dirty="0" smtClean="0"/>
              <a:t>item</a:t>
            </a:r>
            <a:r>
              <a:rPr lang="zh-CN" altLang="en-US" sz="2000" dirty="0" smtClean="0"/>
              <a:t>，返回值即为组件显示的值</a:t>
            </a:r>
            <a:r>
              <a:rPr lang="en-US" altLang="zh-CN" sz="2000" dirty="0" smtClean="0"/>
              <a:t>(</a:t>
            </a:r>
            <a:r>
              <a:rPr lang="zh-CN" altLang="en-US" sz="2000" dirty="0" smtClean="0"/>
              <a:t>注意</a:t>
            </a:r>
            <a:r>
              <a:rPr lang="en-US" altLang="zh-CN" sz="2000" dirty="0" smtClean="0"/>
              <a:t>performance</a:t>
            </a:r>
            <a:r>
              <a:rPr lang="zh-CN" altLang="en-US" sz="2000" dirty="0" smtClean="0"/>
              <a:t>问题，特别是当数据量很大，且</a:t>
            </a:r>
            <a:r>
              <a:rPr lang="en-US" altLang="zh-CN" sz="2000" dirty="0" err="1" smtClean="0"/>
              <a:t>dataProvider</a:t>
            </a:r>
            <a:r>
              <a:rPr lang="zh-CN" altLang="en-US" sz="2000" dirty="0" smtClean="0"/>
              <a:t>与</a:t>
            </a:r>
            <a:r>
              <a:rPr lang="en-US" altLang="zh-CN" sz="2000" dirty="0" err="1" smtClean="0"/>
              <a:t>dataChange</a:t>
            </a:r>
            <a:r>
              <a:rPr lang="zh-CN" altLang="en-US" sz="2000" dirty="0" smtClean="0"/>
              <a:t>事件绑定时</a:t>
            </a:r>
            <a:r>
              <a:rPr lang="en-US" altLang="zh-CN" sz="2000" dirty="0" smtClean="0"/>
              <a:t>)</a:t>
            </a:r>
            <a:r>
              <a:rPr lang="zh-CN" altLang="en-US" sz="2000" dirty="0" smtClean="0"/>
              <a:t>。两种标签函数：</a:t>
            </a:r>
            <a:endParaRPr lang="en-US" altLang="zh-CN" sz="2000" dirty="0" smtClean="0"/>
          </a:p>
          <a:p>
            <a:pPr lvl="2"/>
            <a:r>
              <a:rPr lang="zh-CN" altLang="en-US" sz="2000" dirty="0" smtClean="0"/>
              <a:t>单列标签函数</a:t>
            </a:r>
            <a:r>
              <a:rPr lang="en-US" altLang="zh-CN" sz="2000" dirty="0" smtClean="0"/>
              <a:t>: </a:t>
            </a:r>
            <a:r>
              <a:rPr lang="zh-CN" altLang="en-US" sz="2000" dirty="0" smtClean="0"/>
              <a:t>接收一个参数，该参数是对当前数据记录</a:t>
            </a:r>
            <a:r>
              <a:rPr lang="en-US" altLang="zh-CN" sz="2000" dirty="0" smtClean="0"/>
              <a:t>(</a:t>
            </a:r>
            <a:r>
              <a:rPr lang="zh-CN" altLang="en-US" sz="2000" dirty="0" smtClean="0"/>
              <a:t>或数据行</a:t>
            </a:r>
            <a:r>
              <a:rPr lang="en-US" altLang="zh-CN" sz="2000" dirty="0" smtClean="0"/>
              <a:t>)</a:t>
            </a:r>
            <a:r>
              <a:rPr lang="zh-CN" altLang="en-US" sz="2000" dirty="0" smtClean="0"/>
              <a:t>的引用。通过这个参数可以访问任何数据字段并返回字符串值</a:t>
            </a:r>
            <a:r>
              <a:rPr lang="en-US" altLang="zh-CN" sz="2000" dirty="0" smtClean="0"/>
              <a:t/>
            </a:r>
            <a:br>
              <a:rPr lang="en-US" altLang="zh-CN" sz="2000" dirty="0" smtClean="0"/>
            </a:br>
            <a:r>
              <a:rPr lang="en-US" altLang="zh-CN" sz="2000" dirty="0" smtClean="0"/>
              <a:t/>
            </a:r>
            <a:br>
              <a:rPr lang="en-US" altLang="zh-CN" sz="2000" dirty="0" smtClean="0"/>
            </a:br>
            <a:endParaRPr lang="en-US" altLang="zh-CN" sz="2000" dirty="0" smtClean="0"/>
          </a:p>
          <a:p>
            <a:pPr lvl="2"/>
            <a:r>
              <a:rPr lang="zh-CN" altLang="en-US" sz="2000" dirty="0" smtClean="0"/>
              <a:t>多列标签函数</a:t>
            </a:r>
            <a:r>
              <a:rPr lang="en-US" altLang="zh-CN" sz="2000" dirty="0" smtClean="0"/>
              <a:t>: </a:t>
            </a:r>
            <a:r>
              <a:rPr lang="zh-CN" altLang="en-US" sz="2000" dirty="0" smtClean="0"/>
              <a:t>接收两个参数，行引用和列引用</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2743200" y="4038600"/>
            <a:ext cx="4772025" cy="78105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752600" y="5257800"/>
            <a:ext cx="6448425" cy="183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labelFunction</a:t>
            </a:r>
            <a:r>
              <a:rPr lang="zh-CN" altLang="en-US" sz="2400" dirty="0" smtClean="0"/>
              <a:t>实例</a:t>
            </a:r>
            <a:endParaRPr lang="en-US" altLang="zh-CN" sz="2400" dirty="0" smtClean="0"/>
          </a:p>
          <a:p>
            <a:pPr lvl="1"/>
            <a:endParaRPr lang="en-US" altLang="zh-CN" sz="2000" dirty="0" smtClean="0"/>
          </a:p>
        </p:txBody>
      </p:sp>
      <p:pic>
        <p:nvPicPr>
          <p:cNvPr id="2051" name="Picture 3"/>
          <p:cNvPicPr>
            <a:picLocks noChangeAspect="1" noChangeArrowheads="1"/>
          </p:cNvPicPr>
          <p:nvPr/>
        </p:nvPicPr>
        <p:blipFill>
          <a:blip r:embed="rId3" cstate="print"/>
          <a:srcRect/>
          <a:stretch>
            <a:fillRect/>
          </a:stretch>
        </p:blipFill>
        <p:spPr bwMode="auto">
          <a:xfrm>
            <a:off x="1524000" y="1600200"/>
            <a:ext cx="6162675" cy="5019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项渲染器</a:t>
            </a:r>
            <a:r>
              <a:rPr lang="en-US" altLang="zh-CN" sz="2400" dirty="0" smtClean="0"/>
              <a:t>(</a:t>
            </a:r>
            <a:r>
              <a:rPr lang="en-US" sz="2400" b="1" i="1" dirty="0" smtClean="0"/>
              <a:t>Item renderers</a:t>
            </a:r>
            <a:r>
              <a:rPr lang="en-US" altLang="zh-CN" sz="2400" dirty="0" smtClean="0"/>
              <a:t>)</a:t>
            </a:r>
          </a:p>
          <a:p>
            <a:pPr lvl="1"/>
            <a:endParaRPr lang="en-US" altLang="zh-CN" sz="2000" dirty="0" smtClean="0"/>
          </a:p>
        </p:txBody>
      </p:sp>
      <p:pic>
        <p:nvPicPr>
          <p:cNvPr id="3075" name="Picture 3"/>
          <p:cNvPicPr>
            <a:picLocks noChangeAspect="1" noChangeArrowheads="1"/>
          </p:cNvPicPr>
          <p:nvPr/>
        </p:nvPicPr>
        <p:blipFill>
          <a:blip r:embed="rId3" cstate="print"/>
          <a:srcRect/>
          <a:stretch>
            <a:fillRect/>
          </a:stretch>
        </p:blipFill>
        <p:spPr bwMode="auto">
          <a:xfrm>
            <a:off x="990600" y="1752600"/>
            <a:ext cx="6877050"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altLang="zh-CN" sz="3200" dirty="0" err="1" smtClean="0"/>
              <a:t>ActionScript</a:t>
            </a:r>
            <a:r>
              <a:rPr lang="zh-CN" altLang="en-US" sz="3200" dirty="0" smtClean="0"/>
              <a:t>基本语法</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索引数组 （</a:t>
            </a:r>
            <a:r>
              <a:rPr lang="zh-CN" altLang="en-US" sz="2000" dirty="0" smtClean="0"/>
              <a:t>数组从</a:t>
            </a:r>
            <a:r>
              <a:rPr lang="en-US" altLang="zh-CN" sz="2000" dirty="0" smtClean="0"/>
              <a:t>0</a:t>
            </a:r>
            <a:r>
              <a:rPr lang="zh-CN" altLang="en-US" sz="2000" dirty="0" smtClean="0"/>
              <a:t>开始索引）</a:t>
            </a:r>
            <a:endParaRPr lang="en-US" altLang="zh-CN" sz="2000" dirty="0" smtClean="0"/>
          </a:p>
          <a:p>
            <a:pPr lvl="1"/>
            <a:r>
              <a:rPr lang="en-US" altLang="zh-CN" sz="2000" dirty="0" err="1" smtClean="0"/>
              <a:t>var</a:t>
            </a:r>
            <a:r>
              <a:rPr lang="en-US" altLang="zh-CN" sz="2000" dirty="0" smtClean="0"/>
              <a:t> </a:t>
            </a:r>
            <a:r>
              <a:rPr lang="en-US" altLang="zh-CN" sz="2000" dirty="0" err="1" smtClean="0"/>
              <a:t>houseArray:Array</a:t>
            </a:r>
            <a:r>
              <a:rPr lang="en-US" altLang="zh-CN" sz="2000" dirty="0" smtClean="0"/>
              <a:t> = new Array(); // new Array(3);</a:t>
            </a:r>
          </a:p>
          <a:p>
            <a:pPr lvl="1"/>
            <a:r>
              <a:rPr lang="en-US" altLang="zh-CN" sz="2000" dirty="0" err="1" smtClean="0"/>
              <a:t>Array.push</a:t>
            </a:r>
            <a:r>
              <a:rPr lang="en-US" altLang="zh-CN" sz="2000" dirty="0" smtClean="0"/>
              <a:t>()   // </a:t>
            </a:r>
            <a:r>
              <a:rPr lang="zh-CN" altLang="en-US" sz="2000" dirty="0" smtClean="0"/>
              <a:t>把</a:t>
            </a:r>
            <a:r>
              <a:rPr lang="en-US" altLang="zh-CN" sz="2000" dirty="0" smtClean="0"/>
              <a:t>item</a:t>
            </a:r>
            <a:r>
              <a:rPr lang="zh-CN" altLang="en-US" sz="2000" dirty="0" smtClean="0"/>
              <a:t>添加到数组末尾</a:t>
            </a:r>
            <a:endParaRPr lang="en-US" altLang="zh-CN" sz="2000" dirty="0" smtClean="0"/>
          </a:p>
          <a:p>
            <a:pPr lvl="1"/>
            <a:r>
              <a:rPr lang="en-US" altLang="zh-CN" sz="2000" dirty="0" err="1" smtClean="0"/>
              <a:t>Array.unshift</a:t>
            </a:r>
            <a:r>
              <a:rPr lang="en-US" altLang="zh-CN" sz="2000" dirty="0" smtClean="0"/>
              <a:t>() // </a:t>
            </a:r>
            <a:r>
              <a:rPr lang="zh-CN" altLang="en-US" sz="2000" dirty="0" smtClean="0"/>
              <a:t>把</a:t>
            </a:r>
            <a:r>
              <a:rPr lang="en-US" altLang="zh-CN" sz="2000" dirty="0" smtClean="0"/>
              <a:t>item</a:t>
            </a:r>
            <a:r>
              <a:rPr lang="zh-CN" altLang="en-US" sz="2000" dirty="0" smtClean="0"/>
              <a:t>添加到数组开头</a:t>
            </a:r>
            <a:endParaRPr lang="en-US" altLang="zh-CN" sz="2000" dirty="0" smtClean="0"/>
          </a:p>
          <a:p>
            <a:pPr lvl="1"/>
            <a:r>
              <a:rPr lang="en-US" altLang="zh-CN" sz="2000" dirty="0" smtClean="0"/>
              <a:t>Array.pop()   // </a:t>
            </a:r>
            <a:r>
              <a:rPr lang="zh-CN" altLang="en-US" sz="2000" dirty="0" smtClean="0"/>
              <a:t>删除数组末尾的</a:t>
            </a:r>
            <a:r>
              <a:rPr lang="en-US" altLang="zh-CN" sz="2000" dirty="0" smtClean="0"/>
              <a:t>item</a:t>
            </a:r>
          </a:p>
          <a:p>
            <a:pPr lvl="1"/>
            <a:r>
              <a:rPr lang="en-US" altLang="zh-CN" sz="2000" dirty="0" err="1" smtClean="0"/>
              <a:t>Array.shift</a:t>
            </a:r>
            <a:r>
              <a:rPr lang="en-US" altLang="zh-CN" sz="2000" dirty="0" smtClean="0"/>
              <a:t>()  // </a:t>
            </a:r>
            <a:r>
              <a:rPr lang="zh-CN" altLang="en-US" sz="2000" dirty="0" smtClean="0"/>
              <a:t>删除数组开头的</a:t>
            </a:r>
            <a:r>
              <a:rPr lang="en-US" altLang="zh-CN" sz="2000" dirty="0" smtClean="0"/>
              <a:t>item</a:t>
            </a:r>
          </a:p>
          <a:p>
            <a:pPr lvl="1"/>
            <a:r>
              <a:rPr lang="en-US" altLang="zh-CN" sz="2000" dirty="0" err="1" smtClean="0"/>
              <a:t>Array.splice</a:t>
            </a:r>
            <a:r>
              <a:rPr lang="en-US" altLang="zh-CN" sz="2000" dirty="0" smtClean="0"/>
              <a:t>() // </a:t>
            </a:r>
            <a:r>
              <a:rPr lang="zh-CN" altLang="en-US" sz="2000" dirty="0" smtClean="0"/>
              <a:t>从某个位置删除</a:t>
            </a:r>
            <a:r>
              <a:rPr lang="en-US" altLang="zh-CN" sz="2000" dirty="0" smtClean="0"/>
              <a:t>item</a:t>
            </a:r>
            <a:r>
              <a:rPr lang="zh-CN" altLang="en-US" sz="2000" dirty="0" smtClean="0"/>
              <a:t>，然后根据需要插入新</a:t>
            </a:r>
            <a:r>
              <a:rPr lang="en-US" altLang="zh-CN" sz="2000" dirty="0" smtClean="0"/>
              <a:t>item</a:t>
            </a:r>
            <a:br>
              <a:rPr lang="en-US" altLang="zh-CN" sz="2000" dirty="0" smtClean="0"/>
            </a:br>
            <a:r>
              <a:rPr lang="en-US" altLang="zh-CN" sz="2000" dirty="0" smtClean="0"/>
              <a:t>splice(1, 0, “</a:t>
            </a:r>
            <a:r>
              <a:rPr lang="en-US" altLang="zh-CN" sz="2000" dirty="0" err="1" smtClean="0"/>
              <a:t>Tra</a:t>
            </a:r>
            <a:r>
              <a:rPr lang="en-US" altLang="zh-CN" sz="2000" dirty="0" smtClean="0"/>
              <a:t>”); // </a:t>
            </a:r>
            <a:r>
              <a:rPr lang="zh-CN" altLang="en-US" sz="2000" dirty="0" smtClean="0"/>
              <a:t>从</a:t>
            </a:r>
            <a:r>
              <a:rPr lang="en-US" altLang="zh-CN" sz="2000" dirty="0" smtClean="0"/>
              <a:t>1</a:t>
            </a:r>
            <a:r>
              <a:rPr lang="zh-CN" altLang="en-US" sz="2000" dirty="0" smtClean="0"/>
              <a:t>开始删除</a:t>
            </a:r>
            <a:r>
              <a:rPr lang="en-US" altLang="zh-CN" sz="2000" dirty="0" smtClean="0"/>
              <a:t>0</a:t>
            </a:r>
            <a:r>
              <a:rPr lang="zh-CN" altLang="en-US" sz="2000" dirty="0" smtClean="0"/>
              <a:t>项，然后在</a:t>
            </a:r>
            <a:r>
              <a:rPr lang="en-US" altLang="zh-CN" sz="2000" dirty="0" smtClean="0"/>
              <a:t>1</a:t>
            </a:r>
            <a:r>
              <a:rPr lang="zh-CN" altLang="en-US" sz="2000" dirty="0" smtClean="0"/>
              <a:t>后插入</a:t>
            </a:r>
            <a:r>
              <a:rPr lang="en-US" altLang="zh-CN" sz="2000" dirty="0" smtClean="0"/>
              <a:t>”</a:t>
            </a:r>
            <a:r>
              <a:rPr lang="en-US" altLang="zh-CN" sz="2000" dirty="0" err="1" smtClean="0"/>
              <a:t>Tra</a:t>
            </a:r>
            <a:r>
              <a:rPr lang="en-US" altLang="zh-CN" sz="2000" dirty="0" smtClean="0"/>
              <a:t>”</a:t>
            </a:r>
            <a:br>
              <a:rPr lang="en-US" altLang="zh-CN" sz="2000" dirty="0" smtClean="0"/>
            </a:br>
            <a:r>
              <a:rPr lang="en-US" altLang="zh-CN" sz="2000" dirty="0" smtClean="0"/>
              <a:t>splice(3, 2, “A”, “B”, “C”); // </a:t>
            </a:r>
            <a:r>
              <a:rPr lang="zh-CN" altLang="en-US" sz="2000" dirty="0" smtClean="0"/>
              <a:t>从</a:t>
            </a:r>
            <a:r>
              <a:rPr lang="en-US" altLang="zh-CN" sz="2000" dirty="0" smtClean="0"/>
              <a:t>index 3</a:t>
            </a:r>
            <a:r>
              <a:rPr lang="zh-CN" altLang="en-US" sz="2000" dirty="0" smtClean="0"/>
              <a:t>开始删除</a:t>
            </a:r>
            <a:r>
              <a:rPr lang="en-US" altLang="zh-CN" sz="2000" dirty="0" smtClean="0"/>
              <a:t>2</a:t>
            </a:r>
            <a:r>
              <a:rPr lang="zh-CN" altLang="en-US" sz="2000" dirty="0" smtClean="0"/>
              <a:t>项</a:t>
            </a:r>
            <a:r>
              <a:rPr lang="en-US" altLang="zh-CN" sz="2000" dirty="0" smtClean="0"/>
              <a:t>, </a:t>
            </a:r>
            <a:r>
              <a:rPr lang="zh-CN" altLang="en-US" sz="2000" dirty="0" smtClean="0"/>
              <a:t>然后从</a:t>
            </a:r>
            <a:r>
              <a:rPr lang="en-US" altLang="zh-CN" sz="2000" dirty="0" smtClean="0"/>
              <a:t>3</a:t>
            </a:r>
            <a:r>
              <a:rPr lang="zh-CN" altLang="en-US" sz="2000" dirty="0" smtClean="0"/>
              <a:t>开始插入</a:t>
            </a:r>
            <a:endParaRPr lang="en-US" altLang="zh-CN" sz="2000" dirty="0" smtClean="0"/>
          </a:p>
          <a:p>
            <a:endParaRPr lang="zh-CN" altLang="en-US" sz="2400" dirty="0" smtClean="0"/>
          </a:p>
          <a:p>
            <a:pPr lvl="1"/>
            <a:endParaRPr lang="en-US" dirty="0"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项渲染器</a:t>
            </a:r>
            <a:r>
              <a:rPr lang="en-US" altLang="zh-CN" sz="2400" dirty="0" smtClean="0"/>
              <a:t>(</a:t>
            </a:r>
            <a:r>
              <a:rPr lang="en-US" sz="2400" b="1" i="1" dirty="0" smtClean="0"/>
              <a:t>Item renderers</a:t>
            </a:r>
            <a:r>
              <a:rPr lang="en-US" altLang="zh-CN" sz="2400" dirty="0" smtClean="0"/>
              <a:t>)</a:t>
            </a:r>
          </a:p>
          <a:p>
            <a:pPr lvl="1"/>
            <a:endParaRPr lang="en-US" altLang="zh-CN" sz="2000" dirty="0" smtClean="0"/>
          </a:p>
        </p:txBody>
      </p:sp>
      <p:pic>
        <p:nvPicPr>
          <p:cNvPr id="4099" name="Picture 3"/>
          <p:cNvPicPr>
            <a:picLocks noChangeAspect="1" noChangeArrowheads="1"/>
          </p:cNvPicPr>
          <p:nvPr/>
        </p:nvPicPr>
        <p:blipFill>
          <a:blip r:embed="rId3" cstate="print"/>
          <a:srcRect/>
          <a:stretch>
            <a:fillRect/>
          </a:stretch>
        </p:blipFill>
        <p:spPr bwMode="auto">
          <a:xfrm>
            <a:off x="990600" y="1600200"/>
            <a:ext cx="6886575"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项渲染器</a:t>
            </a:r>
            <a:r>
              <a:rPr lang="en-US" altLang="zh-CN" sz="2400" dirty="0" smtClean="0"/>
              <a:t>(</a:t>
            </a:r>
            <a:r>
              <a:rPr lang="en-US" sz="2400" b="1" i="1" dirty="0" smtClean="0"/>
              <a:t>Item renderers</a:t>
            </a:r>
            <a:r>
              <a:rPr lang="en-US" altLang="zh-CN" sz="2400" dirty="0" smtClean="0"/>
              <a:t>)</a:t>
            </a:r>
          </a:p>
          <a:p>
            <a:pPr lvl="1"/>
            <a:endParaRPr lang="en-US" altLang="zh-CN" sz="2000" dirty="0" smtClean="0"/>
          </a:p>
        </p:txBody>
      </p:sp>
      <p:pic>
        <p:nvPicPr>
          <p:cNvPr id="5122" name="Picture 2"/>
          <p:cNvPicPr>
            <a:picLocks noChangeAspect="1" noChangeArrowheads="1"/>
          </p:cNvPicPr>
          <p:nvPr/>
        </p:nvPicPr>
        <p:blipFill>
          <a:blip r:embed="rId3" cstate="print"/>
          <a:srcRect/>
          <a:stretch>
            <a:fillRect/>
          </a:stretch>
        </p:blipFill>
        <p:spPr bwMode="auto">
          <a:xfrm>
            <a:off x="914400" y="1752600"/>
            <a:ext cx="6905625"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项渲染器</a:t>
            </a:r>
            <a:r>
              <a:rPr lang="en-US" altLang="zh-CN" sz="2400" dirty="0" smtClean="0"/>
              <a:t>(</a:t>
            </a:r>
            <a:r>
              <a:rPr lang="en-US" sz="2400" b="1" i="1" dirty="0" smtClean="0"/>
              <a:t>Item renderers</a:t>
            </a:r>
            <a:r>
              <a:rPr lang="en-US" altLang="zh-CN" sz="2400" dirty="0" smtClean="0"/>
              <a:t>)</a:t>
            </a:r>
          </a:p>
          <a:p>
            <a:pPr lvl="1"/>
            <a:r>
              <a:rPr lang="en-US" altLang="zh-CN" sz="2000" b="1" i="1" dirty="0" smtClean="0"/>
              <a:t>FLEX 4 TIP </a:t>
            </a:r>
            <a:r>
              <a:rPr lang="zh-CN" altLang="en-US" sz="2000" dirty="0" smtClean="0"/>
              <a:t>如果需要使用</a:t>
            </a:r>
            <a:r>
              <a:rPr lang="en-US" altLang="zh-CN" sz="2000" dirty="0" smtClean="0"/>
              <a:t>MXML</a:t>
            </a:r>
            <a:r>
              <a:rPr lang="zh-CN" altLang="en-US" sz="2000" dirty="0" smtClean="0"/>
              <a:t>创建</a:t>
            </a:r>
            <a:r>
              <a:rPr lang="en-US" altLang="zh-CN" sz="2000" dirty="0" smtClean="0"/>
              <a:t>Item Renderer</a:t>
            </a:r>
            <a:r>
              <a:rPr lang="zh-CN" altLang="en-US" sz="2000" dirty="0" smtClean="0"/>
              <a:t>，但是不想使用</a:t>
            </a:r>
            <a:r>
              <a:rPr lang="en-US" altLang="zh-CN" sz="2000" dirty="0" err="1" smtClean="0"/>
              <a:t>ItemRender</a:t>
            </a:r>
            <a:r>
              <a:rPr lang="zh-CN" altLang="en-US" sz="2000" dirty="0" smtClean="0"/>
              <a:t>作为根对象节点，那么可以使用</a:t>
            </a:r>
            <a:r>
              <a:rPr lang="en-US" altLang="zh-CN" sz="2000" dirty="0" smtClean="0"/>
              <a:t>Group</a:t>
            </a:r>
            <a:r>
              <a:rPr lang="zh-CN" altLang="en-US" sz="2000" dirty="0" smtClean="0"/>
              <a:t>、</a:t>
            </a:r>
            <a:r>
              <a:rPr lang="en-US" altLang="zh-CN" sz="2000" dirty="0" err="1" smtClean="0"/>
              <a:t>BorderContainer</a:t>
            </a:r>
            <a:r>
              <a:rPr lang="zh-CN" altLang="en-US" sz="2000" dirty="0" smtClean="0"/>
              <a:t>、</a:t>
            </a:r>
            <a:r>
              <a:rPr lang="en-US" altLang="zh-CN" sz="2000" dirty="0" err="1" smtClean="0"/>
              <a:t>SkinnableComponent</a:t>
            </a:r>
            <a:r>
              <a:rPr lang="zh-CN" altLang="en-US" sz="2000" dirty="0" smtClean="0"/>
              <a:t>、</a:t>
            </a:r>
            <a:r>
              <a:rPr lang="en-US" altLang="zh-CN" sz="2000" dirty="0" err="1" smtClean="0"/>
              <a:t>SkinnableContainer</a:t>
            </a:r>
            <a:r>
              <a:rPr lang="zh-CN" altLang="en-US" sz="2000" dirty="0" smtClean="0"/>
              <a:t>、</a:t>
            </a:r>
            <a:r>
              <a:rPr lang="en-US" altLang="zh-CN" sz="2000" dirty="0" err="1" smtClean="0"/>
              <a:t>Hgroup</a:t>
            </a:r>
            <a:r>
              <a:rPr lang="zh-CN" altLang="en-US" sz="2000" dirty="0" smtClean="0"/>
              <a:t>、</a:t>
            </a:r>
            <a:r>
              <a:rPr lang="en-US" altLang="zh-CN" sz="2000" dirty="0" err="1" smtClean="0"/>
              <a:t>Vgroup</a:t>
            </a:r>
            <a:r>
              <a:rPr lang="zh-CN" altLang="en-US" sz="2000" dirty="0" smtClean="0"/>
              <a:t>或者其他任何</a:t>
            </a:r>
            <a:r>
              <a:rPr lang="en-US" altLang="zh-CN" sz="2000" dirty="0" smtClean="0"/>
              <a:t>Spark</a:t>
            </a:r>
            <a:r>
              <a:rPr lang="zh-CN" altLang="en-US" sz="2000" dirty="0" smtClean="0"/>
              <a:t>容器。要完成上述工作，可以实现</a:t>
            </a:r>
            <a:r>
              <a:rPr lang="en-US" altLang="zh-CN" sz="2000" dirty="0" err="1" smtClean="0"/>
              <a:t>IListItemRenderer</a:t>
            </a:r>
            <a:r>
              <a:rPr lang="zh-CN" altLang="en-US" sz="2000" dirty="0" smtClean="0"/>
              <a:t>。如果不需要附加</a:t>
            </a:r>
            <a:r>
              <a:rPr lang="en-US" altLang="zh-CN" sz="2000" dirty="0" smtClean="0"/>
              <a:t>List</a:t>
            </a:r>
            <a:r>
              <a:rPr lang="zh-CN" altLang="en-US" sz="2000" dirty="0" smtClean="0"/>
              <a:t>功能，那么可以实现</a:t>
            </a:r>
            <a:r>
              <a:rPr lang="en-US" altLang="zh-CN" sz="2000" dirty="0" err="1" smtClean="0"/>
              <a:t>IDropInListItemRenderer</a:t>
            </a:r>
            <a:r>
              <a:rPr lang="zh-CN" altLang="en-US" sz="2000" dirty="0" smtClean="0"/>
              <a:t>或</a:t>
            </a:r>
            <a:r>
              <a:rPr lang="en-US" altLang="zh-CN" sz="2000" dirty="0" err="1" smtClean="0"/>
              <a:t>IItemRenderer</a:t>
            </a:r>
            <a:endParaRPr lang="en-US" altLang="zh-CN" sz="2000" dirty="0" smtClean="0"/>
          </a:p>
          <a:p>
            <a:pPr lvl="1"/>
            <a:r>
              <a:rPr lang="en-US" altLang="zh-CN" sz="2000" dirty="0" smtClean="0"/>
              <a:t>Flex</a:t>
            </a:r>
            <a:r>
              <a:rPr lang="zh-CN" altLang="en-US" sz="2000" dirty="0" smtClean="0"/>
              <a:t>使用</a:t>
            </a:r>
            <a:r>
              <a:rPr lang="en-US" altLang="zh-CN" sz="2000" dirty="0" smtClean="0"/>
              <a:t>Label</a:t>
            </a:r>
            <a:r>
              <a:rPr lang="zh-CN" altLang="en-US" sz="2000" dirty="0" smtClean="0"/>
              <a:t>控件作为默认的项渲染器。它只是渲染提供给它的文本。当指定一个项渲染器时，就会用自定义的渲染器：</a:t>
            </a:r>
            <a:endParaRPr lang="en-US" altLang="zh-CN" sz="2000" dirty="0" smtClean="0"/>
          </a:p>
          <a:p>
            <a:pPr lvl="2"/>
            <a:r>
              <a:rPr lang="en-US" altLang="zh-CN" sz="1800" dirty="0" smtClean="0"/>
              <a:t>Flex</a:t>
            </a:r>
            <a:r>
              <a:rPr lang="zh-CN" altLang="en-US" sz="1800" dirty="0" smtClean="0"/>
              <a:t>为集合中的每个对象创建一个渲染器实例</a:t>
            </a:r>
            <a:endParaRPr lang="en-US" altLang="zh-CN" sz="1800" dirty="0" smtClean="0"/>
          </a:p>
          <a:p>
            <a:pPr lvl="2"/>
            <a:r>
              <a:rPr lang="zh-CN" altLang="en-US" sz="1800" dirty="0" smtClean="0"/>
              <a:t>创建每个渲染器时，会触发</a:t>
            </a:r>
            <a:r>
              <a:rPr lang="en-US" altLang="zh-CN" sz="1800" dirty="0" err="1" smtClean="0"/>
              <a:t>creationComplete</a:t>
            </a:r>
            <a:r>
              <a:rPr lang="zh-CN" altLang="en-US" sz="1800" dirty="0" smtClean="0"/>
              <a:t>事件</a:t>
            </a:r>
            <a:endParaRPr lang="en-US" altLang="zh-CN" sz="1800" dirty="0" smtClean="0"/>
          </a:p>
          <a:p>
            <a:pPr lvl="2"/>
            <a:r>
              <a:rPr lang="en-US" altLang="zh-CN" sz="1800" dirty="0" err="1" smtClean="0"/>
              <a:t>creationComplete</a:t>
            </a:r>
            <a:r>
              <a:rPr lang="zh-CN" altLang="en-US" sz="1800" dirty="0" smtClean="0"/>
              <a:t>的监听器函数检查下一个对象，确定是否已经为该对象创建了一个渲染器。如果没有，就会创建一个新的渲染器，并将其</a:t>
            </a:r>
            <a:r>
              <a:rPr lang="en-US" altLang="zh-CN" sz="1800" b="1" dirty="0" smtClean="0">
                <a:solidFill>
                  <a:srgbClr val="FF0000"/>
                </a:solidFill>
              </a:rPr>
              <a:t>data</a:t>
            </a:r>
            <a:r>
              <a:rPr lang="zh-CN" altLang="en-US" sz="1800" b="1" dirty="0" smtClean="0">
                <a:solidFill>
                  <a:srgbClr val="FF0000"/>
                </a:solidFill>
              </a:rPr>
              <a:t>属性</a:t>
            </a:r>
            <a:r>
              <a:rPr lang="zh-CN" altLang="en-US" sz="1800" dirty="0" smtClean="0"/>
              <a:t>设置为数据对象本身，这样就可以在需要时被渲染器调用提取必要的值</a:t>
            </a:r>
            <a:endParaRPr lang="en-US" altLang="zh-CN" sz="1800" dirty="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性能</a:t>
            </a:r>
            <a:r>
              <a:rPr lang="en-US" altLang="zh-CN" sz="2400" dirty="0" smtClean="0"/>
              <a:t>Tip</a:t>
            </a:r>
          </a:p>
          <a:p>
            <a:pPr lvl="1"/>
            <a:r>
              <a:rPr lang="zh-CN" altLang="en-US" sz="2000" dirty="0" smtClean="0"/>
              <a:t>出于性能的考虑，</a:t>
            </a:r>
            <a:r>
              <a:rPr lang="en-US" altLang="zh-CN" sz="2000" dirty="0" smtClean="0"/>
              <a:t>Flex</a:t>
            </a:r>
            <a:r>
              <a:rPr lang="zh-CN" altLang="en-US" sz="2000" dirty="0" smtClean="0"/>
              <a:t>会重用已有的行</a:t>
            </a:r>
            <a:r>
              <a:rPr lang="en-US" altLang="zh-CN" sz="2000" dirty="0" smtClean="0"/>
              <a:t>——</a:t>
            </a:r>
            <a:r>
              <a:rPr lang="zh-CN" altLang="en-US" sz="2000" dirty="0" smtClean="0"/>
              <a:t>如果需要显示</a:t>
            </a:r>
            <a:r>
              <a:rPr lang="en-US" altLang="zh-CN" sz="2000" dirty="0" smtClean="0"/>
              <a:t>1000</a:t>
            </a:r>
            <a:r>
              <a:rPr lang="zh-CN" altLang="en-US" sz="2000" dirty="0" smtClean="0"/>
              <a:t>个对象，那么它不会同时生成</a:t>
            </a:r>
            <a:r>
              <a:rPr lang="en-US" altLang="zh-CN" sz="2000" dirty="0" smtClean="0"/>
              <a:t>1000</a:t>
            </a:r>
            <a:r>
              <a:rPr lang="zh-CN" altLang="en-US" sz="2000" dirty="0" smtClean="0"/>
              <a:t>行；它只生成与在当前屏幕上显示所需的行数相同的行</a:t>
            </a:r>
            <a:endParaRPr lang="en-US" altLang="zh-CN" sz="2000" dirty="0" smtClean="0"/>
          </a:p>
          <a:p>
            <a:pPr marL="342900" lvl="1" indent="-342900">
              <a:buFont typeface="Arial" pitchFamily="34" charset="0"/>
              <a:buChar char="•"/>
            </a:pPr>
            <a:r>
              <a:rPr lang="zh-CN" altLang="en-US" sz="2400" dirty="0" smtClean="0"/>
              <a:t>获得更好的性能</a:t>
            </a:r>
            <a:endParaRPr lang="en-US" altLang="zh-CN" sz="2400" dirty="0" smtClean="0"/>
          </a:p>
          <a:p>
            <a:pPr lvl="1"/>
            <a:r>
              <a:rPr lang="zh-CN" altLang="en-US" sz="2000" dirty="0" smtClean="0"/>
              <a:t>继续使用</a:t>
            </a:r>
            <a:r>
              <a:rPr lang="en-US" altLang="zh-CN" sz="2000" dirty="0" err="1" smtClean="0"/>
              <a:t>creationComplete</a:t>
            </a:r>
            <a:r>
              <a:rPr lang="zh-CN" altLang="en-US" sz="2000" dirty="0" smtClean="0"/>
              <a:t>事件初始化项渲染器。或重写</a:t>
            </a:r>
            <a:r>
              <a:rPr lang="en-US" altLang="zh-CN" sz="2000" dirty="0" smtClean="0"/>
              <a:t>data</a:t>
            </a:r>
            <a:r>
              <a:rPr lang="zh-CN" altLang="en-US" sz="2000" dirty="0" smtClean="0"/>
              <a:t> </a:t>
            </a:r>
            <a:r>
              <a:rPr lang="en-US" altLang="zh-CN" sz="2000" dirty="0" smtClean="0"/>
              <a:t>setter</a:t>
            </a:r>
          </a:p>
          <a:p>
            <a:pPr lvl="1"/>
            <a:r>
              <a:rPr lang="zh-CN" altLang="en-US" sz="2000" dirty="0" smtClean="0"/>
              <a:t>监听</a:t>
            </a:r>
            <a:r>
              <a:rPr lang="en-US" altLang="zh-CN" sz="2000" dirty="0" err="1" smtClean="0"/>
              <a:t>dataChange</a:t>
            </a:r>
            <a:r>
              <a:rPr lang="zh-CN" altLang="en-US" sz="2000" dirty="0" smtClean="0"/>
              <a:t>事件检查是否需要加载后面和前面一些行</a:t>
            </a:r>
            <a:endParaRPr lang="en-US" altLang="zh-CN" sz="2000" dirty="0" smtClean="0"/>
          </a:p>
          <a:p>
            <a:pPr lvl="1"/>
            <a:r>
              <a:rPr lang="zh-CN" altLang="en-US" sz="2000" dirty="0" smtClean="0"/>
              <a:t>重写</a:t>
            </a:r>
            <a:r>
              <a:rPr lang="en-US" altLang="zh-CN" sz="2000" dirty="0" err="1" smtClean="0"/>
              <a:t>UIComponent</a:t>
            </a:r>
            <a:r>
              <a:rPr lang="zh-CN" altLang="en-US" sz="2000" dirty="0" smtClean="0"/>
              <a:t>类的一下方法：</a:t>
            </a:r>
            <a:r>
              <a:rPr lang="en-US" altLang="en-US" sz="2000" dirty="0" smtClean="0"/>
              <a:t> </a:t>
            </a:r>
            <a:r>
              <a:rPr lang="en-US" altLang="en-US" sz="2000" dirty="0" err="1" smtClean="0"/>
              <a:t>invalidateDisplay</a:t>
            </a:r>
            <a:r>
              <a:rPr lang="en-US" altLang="en-US" sz="2000" dirty="0" smtClean="0"/>
              <a:t>-List, </a:t>
            </a:r>
            <a:r>
              <a:rPr lang="en-US" altLang="en-US" sz="2000" dirty="0" err="1" smtClean="0"/>
              <a:t>updateDisplayLis</a:t>
            </a:r>
            <a:r>
              <a:rPr lang="en-US" altLang="en-US" sz="2000" dirty="0" smtClean="0"/>
              <a:t> t, </a:t>
            </a:r>
            <a:r>
              <a:rPr lang="en-US" altLang="en-US" sz="2000" dirty="0" err="1" smtClean="0"/>
              <a:t>invalidateProperties</a:t>
            </a:r>
            <a:r>
              <a:rPr lang="en-US" altLang="en-US" sz="2000" dirty="0" smtClean="0"/>
              <a:t>, </a:t>
            </a:r>
            <a:r>
              <a:rPr lang="en-US" altLang="en-US" sz="2000" dirty="0" err="1" smtClean="0"/>
              <a:t>updateProperties</a:t>
            </a:r>
            <a:r>
              <a:rPr lang="en-US" altLang="en-US" sz="2000" dirty="0" smtClean="0"/>
              <a:t>, </a:t>
            </a:r>
            <a:r>
              <a:rPr lang="en-US" sz="2000" dirty="0" err="1" smtClean="0"/>
              <a:t>updateDisplayList</a:t>
            </a:r>
            <a:r>
              <a:rPr lang="zh-CN" altLang="en-US" sz="2000" dirty="0" smtClean="0"/>
              <a:t>。一定要在每个方法中调用</a:t>
            </a:r>
            <a:r>
              <a:rPr lang="en-US" altLang="zh-CN" sz="2000" dirty="0" smtClean="0"/>
              <a:t>super()</a:t>
            </a:r>
            <a:r>
              <a:rPr lang="zh-CN" altLang="en-US" sz="2000" dirty="0" smtClean="0"/>
              <a:t>，并添加创建后面和前面一些行的逻辑，以便在用户滚动鼠标滚轮时显示它们，但是将这些行各自的</a:t>
            </a:r>
            <a:r>
              <a:rPr lang="en-US" altLang="zh-CN" sz="2000" dirty="0" smtClean="0"/>
              <a:t>visible</a:t>
            </a:r>
            <a:r>
              <a:rPr lang="zh-CN" altLang="en-US" sz="2000" dirty="0" smtClean="0"/>
              <a:t>属性设为</a:t>
            </a:r>
            <a:r>
              <a:rPr lang="en-US" altLang="zh-CN" sz="2000" dirty="0" smtClean="0"/>
              <a:t>false</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Item renderer</a:t>
            </a:r>
          </a:p>
        </p:txBody>
      </p:sp>
      <p:pic>
        <p:nvPicPr>
          <p:cNvPr id="7170" name="Picture 2"/>
          <p:cNvPicPr>
            <a:picLocks noChangeAspect="1" noChangeArrowheads="1"/>
          </p:cNvPicPr>
          <p:nvPr/>
        </p:nvPicPr>
        <p:blipFill>
          <a:blip r:embed="rId3" cstate="print"/>
          <a:srcRect/>
          <a:stretch>
            <a:fillRect/>
          </a:stretch>
        </p:blipFill>
        <p:spPr bwMode="auto">
          <a:xfrm>
            <a:off x="2895600" y="1047750"/>
            <a:ext cx="5553075" cy="5810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混入渲染器</a:t>
            </a:r>
            <a:r>
              <a:rPr lang="en-US" altLang="zh-CN" sz="2400" dirty="0" smtClean="0"/>
              <a:t>(drop-in renderer)</a:t>
            </a:r>
          </a:p>
          <a:p>
            <a:pPr lvl="1"/>
            <a:endParaRPr lang="en-US" altLang="zh-CN" sz="2000" dirty="0" smtClean="0"/>
          </a:p>
        </p:txBody>
      </p:sp>
      <p:pic>
        <p:nvPicPr>
          <p:cNvPr id="8196" name="Picture 4"/>
          <p:cNvPicPr>
            <a:picLocks noChangeAspect="1" noChangeArrowheads="1"/>
          </p:cNvPicPr>
          <p:nvPr/>
        </p:nvPicPr>
        <p:blipFill>
          <a:blip r:embed="rId3" cstate="print"/>
          <a:srcRect/>
          <a:stretch>
            <a:fillRect/>
          </a:stretch>
        </p:blipFill>
        <p:spPr bwMode="auto">
          <a:xfrm>
            <a:off x="1676400" y="1676400"/>
            <a:ext cx="5486400"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支持混入渲染器的组件</a:t>
            </a:r>
            <a:endParaRPr lang="en-US" altLang="zh-CN" sz="2400" dirty="0" smtClean="0"/>
          </a:p>
          <a:p>
            <a:pPr lvl="1"/>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1066800" y="1905000"/>
            <a:ext cx="6867525"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项编辑器</a:t>
            </a:r>
            <a:endParaRPr lang="en-US" altLang="zh-CN" sz="2400" dirty="0" smtClean="0"/>
          </a:p>
          <a:p>
            <a:pPr lvl="1"/>
            <a:r>
              <a:rPr lang="zh-CN" altLang="en-US" sz="2000" dirty="0" smtClean="0"/>
              <a:t>大多数基于</a:t>
            </a:r>
            <a:r>
              <a:rPr lang="en-US" altLang="zh-CN" sz="2000" dirty="0" smtClean="0"/>
              <a:t>List</a:t>
            </a:r>
            <a:r>
              <a:rPr lang="zh-CN" altLang="en-US" sz="2000" dirty="0" smtClean="0"/>
              <a:t>的组件的默认项目编辑器是</a:t>
            </a:r>
            <a:r>
              <a:rPr lang="en-US" altLang="zh-CN" sz="2000" dirty="0" err="1" smtClean="0"/>
              <a:t>TextInput</a:t>
            </a:r>
            <a:endParaRPr lang="en-US" altLang="zh-CN" sz="2000" dirty="0" smtClean="0"/>
          </a:p>
          <a:p>
            <a:pPr marL="342900" lvl="1" indent="-342900">
              <a:buFont typeface="Arial" pitchFamily="34" charset="0"/>
              <a:buChar char="•"/>
            </a:pPr>
            <a:r>
              <a:rPr lang="zh-CN" altLang="en-US" sz="2400" dirty="0" smtClean="0"/>
              <a:t>创建项目编辑器</a:t>
            </a:r>
            <a:endParaRPr lang="en-US" altLang="zh-CN" sz="2400" dirty="0" smtClean="0"/>
          </a:p>
          <a:p>
            <a:pPr lvl="1"/>
            <a:r>
              <a:rPr lang="zh-CN" altLang="en-US" sz="2000" dirty="0" smtClean="0"/>
              <a:t>创建一个单独的</a:t>
            </a:r>
            <a:r>
              <a:rPr lang="en-US" altLang="zh-CN" sz="2000" dirty="0" smtClean="0"/>
              <a:t>MXML</a:t>
            </a:r>
            <a:r>
              <a:rPr lang="zh-CN" altLang="en-US" sz="2000" dirty="0" smtClean="0"/>
              <a:t>文件，以便不同的应用程序使用</a:t>
            </a:r>
            <a:endParaRPr lang="en-US" altLang="zh-CN" sz="2000" dirty="0" smtClean="0"/>
          </a:p>
          <a:p>
            <a:pPr lvl="1"/>
            <a:r>
              <a:rPr lang="zh-CN" altLang="en-US" sz="2000" dirty="0" smtClean="0"/>
              <a:t>创建一个公共变量，以便基于</a:t>
            </a:r>
            <a:r>
              <a:rPr lang="en-US" altLang="zh-CN" sz="2000" dirty="0" smtClean="0"/>
              <a:t>List</a:t>
            </a:r>
            <a:r>
              <a:rPr lang="zh-CN" altLang="en-US" sz="2000" dirty="0" smtClean="0"/>
              <a:t>的组件知道新值保存在哪里。一定要保证这个变量的类型与原始数据类型兼容</a:t>
            </a:r>
            <a:endParaRPr lang="en-US" altLang="zh-CN" sz="2000" dirty="0" smtClean="0"/>
          </a:p>
          <a:p>
            <a:pPr lvl="1"/>
            <a:r>
              <a:rPr lang="zh-CN" altLang="en-US" sz="2000" dirty="0" smtClean="0"/>
              <a:t>在项目编辑器被初始化之后，应该让表单输入默认使用当前值</a:t>
            </a:r>
            <a:r>
              <a:rPr lang="en-US" altLang="zh-CN" sz="2000" dirty="0" smtClean="0"/>
              <a:t>(</a:t>
            </a:r>
            <a:r>
              <a:rPr lang="zh-CN" altLang="en-US" sz="2000" dirty="0" smtClean="0"/>
              <a:t>及公共变量</a:t>
            </a:r>
            <a:r>
              <a:rPr lang="en-US" altLang="zh-CN" sz="2000" dirty="0" smtClean="0"/>
              <a:t>)</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项编辑器实例</a:t>
            </a:r>
            <a:endParaRPr lang="en-US" altLang="zh-CN" sz="2000" dirty="0" smtClean="0"/>
          </a:p>
        </p:txBody>
      </p:sp>
      <p:pic>
        <p:nvPicPr>
          <p:cNvPr id="10243" name="Picture 3"/>
          <p:cNvPicPr>
            <a:picLocks noChangeAspect="1" noChangeArrowheads="1"/>
          </p:cNvPicPr>
          <p:nvPr/>
        </p:nvPicPr>
        <p:blipFill>
          <a:blip r:embed="rId3" cstate="print"/>
          <a:srcRect/>
          <a:stretch>
            <a:fillRect/>
          </a:stretch>
        </p:blipFill>
        <p:spPr bwMode="auto">
          <a:xfrm>
            <a:off x="3048000" y="381000"/>
            <a:ext cx="5534025" cy="6115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项编辑器实例</a:t>
            </a:r>
            <a:endParaRPr lang="en-US" altLang="zh-CN" sz="2000" dirty="0" smtClean="0"/>
          </a:p>
        </p:txBody>
      </p:sp>
      <p:pic>
        <p:nvPicPr>
          <p:cNvPr id="11267" name="Picture 3"/>
          <p:cNvPicPr>
            <a:picLocks noChangeAspect="1" noChangeArrowheads="1"/>
          </p:cNvPicPr>
          <p:nvPr/>
        </p:nvPicPr>
        <p:blipFill>
          <a:blip r:embed="rId3" cstate="print"/>
          <a:srcRect/>
          <a:stretch>
            <a:fillRect/>
          </a:stretch>
        </p:blipFill>
        <p:spPr bwMode="auto">
          <a:xfrm>
            <a:off x="2057400" y="1676400"/>
            <a:ext cx="5543550" cy="518160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3048000" y="990600"/>
            <a:ext cx="5543550" cy="56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altLang="zh-CN" sz="3200" dirty="0" err="1" smtClean="0"/>
              <a:t>ActionScript</a:t>
            </a:r>
            <a:r>
              <a:rPr lang="zh-CN" altLang="en-US" sz="3200" dirty="0" smtClean="0"/>
              <a:t>基本语法</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关联数组</a:t>
            </a:r>
            <a:endParaRPr lang="en-US" altLang="zh-CN" sz="2000" dirty="0" smtClean="0"/>
          </a:p>
          <a:p>
            <a:pPr lvl="1"/>
            <a:r>
              <a:rPr lang="en-US" altLang="zh-CN" sz="2000" dirty="0" err="1" smtClean="0"/>
              <a:t>var</a:t>
            </a:r>
            <a:r>
              <a:rPr lang="en-US" altLang="zh-CN" sz="2000" dirty="0" smtClean="0"/>
              <a:t> </a:t>
            </a:r>
            <a:r>
              <a:rPr lang="en-US" altLang="zh-CN" sz="2000" dirty="0" err="1" smtClean="0"/>
              <a:t>assoArray:Array</a:t>
            </a:r>
            <a:r>
              <a:rPr lang="en-US" altLang="zh-CN" sz="2000" dirty="0" smtClean="0"/>
              <a:t> = new Array(); </a:t>
            </a:r>
          </a:p>
          <a:p>
            <a:pPr lvl="2"/>
            <a:r>
              <a:rPr lang="en-US" altLang="zh-CN" sz="2000" dirty="0" err="1" smtClean="0"/>
              <a:t>assoArray</a:t>
            </a:r>
            <a:r>
              <a:rPr lang="en-US" altLang="zh-CN" sz="2000" dirty="0" smtClean="0"/>
              <a:t>[“</a:t>
            </a:r>
            <a:r>
              <a:rPr lang="en-US" altLang="zh-CN" sz="2000" dirty="0" err="1" smtClean="0"/>
              <a:t>xA</a:t>
            </a:r>
            <a:r>
              <a:rPr lang="en-US" altLang="zh-CN" sz="2000" dirty="0" smtClean="0"/>
              <a:t>”] = “Scion”;</a:t>
            </a:r>
          </a:p>
          <a:p>
            <a:pPr lvl="2">
              <a:buNone/>
            </a:pPr>
            <a:r>
              <a:rPr lang="en-US" altLang="zh-CN" sz="2000" dirty="0" err="1" smtClean="0"/>
              <a:t>assoArray</a:t>
            </a:r>
            <a:r>
              <a:rPr lang="en-US" altLang="zh-CN" sz="2000" dirty="0" smtClean="0"/>
              <a:t>[“Viper”] = “Dodge”;</a:t>
            </a:r>
          </a:p>
          <a:p>
            <a:pPr lvl="2">
              <a:buNone/>
            </a:pPr>
            <a:r>
              <a:rPr lang="en-US" altLang="zh-CN" sz="2000" dirty="0" smtClean="0"/>
              <a:t>trace(</a:t>
            </a:r>
            <a:r>
              <a:rPr lang="en-US" altLang="zh-CN" sz="2000" dirty="0" err="1" smtClean="0"/>
              <a:t>assoArray</a:t>
            </a:r>
            <a:r>
              <a:rPr lang="en-US" altLang="zh-CN" sz="2000" dirty="0" smtClean="0"/>
              <a:t>[“</a:t>
            </a:r>
            <a:r>
              <a:rPr lang="en-US" altLang="zh-CN" sz="2000" dirty="0" err="1" smtClean="0"/>
              <a:t>xA</a:t>
            </a:r>
            <a:r>
              <a:rPr lang="en-US" altLang="zh-CN" sz="2000" dirty="0" smtClean="0"/>
              <a:t>”] ); // “Scion”</a:t>
            </a:r>
          </a:p>
          <a:p>
            <a:pPr lvl="2">
              <a:buNone/>
            </a:pPr>
            <a:r>
              <a:rPr lang="en-US" altLang="zh-CN" sz="2000" dirty="0" smtClean="0"/>
              <a:t>trace(</a:t>
            </a:r>
            <a:r>
              <a:rPr lang="en-US" altLang="zh-CN" sz="2000" dirty="0" err="1" smtClean="0"/>
              <a:t>assoArray.Viper</a:t>
            </a:r>
            <a:r>
              <a:rPr lang="en-US" altLang="zh-CN" sz="2000" dirty="0" smtClean="0"/>
              <a:t>); // “Dodge”</a:t>
            </a:r>
            <a:endParaRPr lang="zh-CN" altLang="en-US" sz="2000" dirty="0" smtClean="0"/>
          </a:p>
          <a:p>
            <a:pPr lvl="1"/>
            <a:r>
              <a:rPr lang="en-US" sz="2000" dirty="0" smtClean="0"/>
              <a:t>Use object to simulate associated array</a:t>
            </a:r>
          </a:p>
          <a:p>
            <a:pPr lvl="2"/>
            <a:r>
              <a:rPr lang="en-US" sz="2000" dirty="0" err="1" smtClean="0"/>
              <a:t>var</a:t>
            </a:r>
            <a:r>
              <a:rPr lang="en-US" sz="2000" dirty="0" smtClean="0"/>
              <a:t> </a:t>
            </a:r>
            <a:r>
              <a:rPr lang="en-US" sz="2000" dirty="0" err="1" smtClean="0"/>
              <a:t>assoObject</a:t>
            </a:r>
            <a:r>
              <a:rPr lang="en-US" sz="2000" dirty="0" smtClean="0"/>
              <a:t>: Object = new Object();</a:t>
            </a:r>
            <a:r>
              <a:rPr lang="en-US" sz="1600" dirty="0" smtClean="0"/>
              <a:t/>
            </a:r>
            <a:br>
              <a:rPr lang="en-US" sz="1600" dirty="0" smtClean="0"/>
            </a:br>
            <a:r>
              <a:rPr lang="en-US" sz="2000" dirty="0" smtClean="0"/>
              <a:t> </a:t>
            </a:r>
            <a:r>
              <a:rPr lang="en-US" sz="2000" dirty="0" err="1" smtClean="0"/>
              <a:t>assoObject</a:t>
            </a:r>
            <a:r>
              <a:rPr lang="en-US" sz="2000" dirty="0" smtClean="0"/>
              <a:t>[“</a:t>
            </a:r>
            <a:r>
              <a:rPr lang="en-US" sz="2000" dirty="0" err="1" smtClean="0"/>
              <a:t>xA</a:t>
            </a:r>
            <a:r>
              <a:rPr lang="en-US" sz="2000" dirty="0" smtClean="0"/>
              <a:t>”] = “Scion”;</a:t>
            </a:r>
            <a:br>
              <a:rPr lang="en-US" sz="2000" dirty="0" smtClean="0"/>
            </a:br>
            <a:r>
              <a:rPr lang="en-US" sz="2000" dirty="0" smtClean="0"/>
              <a:t> </a:t>
            </a:r>
            <a:r>
              <a:rPr lang="en-US" sz="2000" dirty="0" err="1" smtClean="0"/>
              <a:t>assoObject</a:t>
            </a:r>
            <a:r>
              <a:rPr lang="en-US" sz="2000" dirty="0" smtClean="0"/>
              <a:t>[“Viper”] = “Dodge”;</a:t>
            </a:r>
          </a:p>
          <a:p>
            <a:pPr lvl="2"/>
            <a:r>
              <a:rPr lang="en-US" sz="2000" dirty="0" err="1" smtClean="0"/>
              <a:t>var</a:t>
            </a:r>
            <a:r>
              <a:rPr lang="en-US" sz="2000" dirty="0" smtClean="0"/>
              <a:t> </a:t>
            </a:r>
            <a:r>
              <a:rPr lang="en-US" sz="2000" dirty="0" err="1" smtClean="0"/>
              <a:t>assoObject</a:t>
            </a:r>
            <a:r>
              <a:rPr lang="en-US" sz="2000" dirty="0" smtClean="0"/>
              <a:t>: Object = {</a:t>
            </a:r>
            <a:r>
              <a:rPr lang="en-US" sz="2000" dirty="0" err="1" smtClean="0"/>
              <a:t>xA</a:t>
            </a:r>
            <a:r>
              <a:rPr lang="en-US" sz="2000" dirty="0" smtClean="0"/>
              <a:t>: “Scion”, Viper: “Dodge”};</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项编辑事件</a:t>
            </a:r>
            <a:endParaRPr lang="en-US" altLang="zh-CN" sz="2400" dirty="0" smtClean="0"/>
          </a:p>
          <a:p>
            <a:pPr lvl="1"/>
            <a:r>
              <a:rPr lang="en-US" altLang="zh-CN" sz="2000" dirty="0" err="1" smtClean="0"/>
              <a:t>itemEditBegginning</a:t>
            </a:r>
            <a:r>
              <a:rPr lang="en-US" altLang="zh-CN" sz="2000" dirty="0" smtClean="0"/>
              <a:t> – </a:t>
            </a:r>
            <a:r>
              <a:rPr lang="zh-CN" altLang="en-US" sz="2000" dirty="0" smtClean="0"/>
              <a:t>在项编辑过程快要开始分发</a:t>
            </a:r>
            <a:r>
              <a:rPr lang="en-US" altLang="zh-CN" sz="2000" dirty="0" smtClean="0"/>
              <a:t>(dispatch)</a:t>
            </a:r>
            <a:r>
              <a:rPr lang="zh-CN" altLang="en-US" sz="2000" dirty="0" smtClean="0"/>
              <a:t>。由用户单击单元格、在单元格上按回车键、或者按</a:t>
            </a:r>
            <a:r>
              <a:rPr lang="en-US" altLang="zh-CN" sz="2000" dirty="0" smtClean="0"/>
              <a:t>Tab</a:t>
            </a:r>
            <a:r>
              <a:rPr lang="zh-CN" altLang="en-US" sz="2000" dirty="0" smtClean="0"/>
              <a:t>键从一个单元格移动到另外一个单元格时触发</a:t>
            </a:r>
            <a:endParaRPr lang="en-US" altLang="zh-CN" sz="2000" dirty="0" smtClean="0"/>
          </a:p>
          <a:p>
            <a:pPr lvl="1"/>
            <a:r>
              <a:rPr lang="en-US" altLang="zh-CN" sz="2000" dirty="0" err="1" smtClean="0"/>
              <a:t>itemEditBegin</a:t>
            </a:r>
            <a:r>
              <a:rPr lang="en-US" altLang="zh-CN" sz="2000" dirty="0" smtClean="0"/>
              <a:t> – </a:t>
            </a:r>
            <a:r>
              <a:rPr lang="zh-CN" altLang="en-US" sz="2000" dirty="0" smtClean="0"/>
              <a:t>在</a:t>
            </a:r>
            <a:r>
              <a:rPr lang="en-US" altLang="zh-CN" sz="2000" dirty="0" err="1" smtClean="0"/>
              <a:t>itemEditBegginning</a:t>
            </a:r>
            <a:r>
              <a:rPr lang="zh-CN" altLang="en-US" sz="2000" dirty="0" smtClean="0"/>
              <a:t>之后，数据即将被传到项目编辑器时立即触发。</a:t>
            </a:r>
            <a:endParaRPr lang="en-US" altLang="zh-CN" sz="2000" dirty="0" smtClean="0"/>
          </a:p>
          <a:p>
            <a:pPr lvl="1"/>
            <a:r>
              <a:rPr lang="en-US" altLang="zh-CN" sz="2000" dirty="0" err="1" smtClean="0"/>
              <a:t>itemEditEnd</a:t>
            </a:r>
            <a:r>
              <a:rPr lang="en-US" altLang="zh-CN" sz="2000" dirty="0" smtClean="0"/>
              <a:t> – </a:t>
            </a:r>
            <a:r>
              <a:rPr lang="zh-CN" altLang="en-US" sz="2000" dirty="0" smtClean="0"/>
              <a:t>当用户执行结束编辑的操作时发生。此时项目编辑器仍然存在，但即将被销毁</a:t>
            </a:r>
            <a:endParaRPr lang="en-US" altLang="zh-CN" sz="2000" dirty="0" smtClean="0"/>
          </a:p>
          <a:p>
            <a:pPr marL="342900" lvl="1" indent="-342900">
              <a:buFont typeface="Arial" pitchFamily="34" charset="0"/>
              <a:buChar char="•"/>
            </a:pPr>
            <a:r>
              <a:rPr lang="en-US" altLang="zh-CN" sz="2400" dirty="0" smtClean="0"/>
              <a:t>List</a:t>
            </a:r>
            <a:r>
              <a:rPr lang="zh-CN" altLang="en-US" sz="2400" dirty="0" smtClean="0"/>
              <a:t>相关事件</a:t>
            </a:r>
            <a:endParaRPr lang="en-US" altLang="zh-CN" sz="2400" dirty="0" smtClean="0"/>
          </a:p>
          <a:p>
            <a:pPr lvl="1"/>
            <a:r>
              <a:rPr lang="en-US" altLang="zh-CN" sz="2000" dirty="0" err="1" smtClean="0"/>
              <a:t>ListEvent</a:t>
            </a:r>
            <a:r>
              <a:rPr lang="en-US" altLang="zh-CN" sz="2000" dirty="0" smtClean="0"/>
              <a:t> – </a:t>
            </a:r>
            <a:r>
              <a:rPr lang="zh-CN" altLang="en-US" sz="2000" dirty="0" smtClean="0"/>
              <a:t>由任何基于</a:t>
            </a:r>
            <a:r>
              <a:rPr lang="en-US" altLang="zh-CN" sz="2000" dirty="0" smtClean="0"/>
              <a:t>List</a:t>
            </a:r>
            <a:r>
              <a:rPr lang="zh-CN" altLang="en-US" sz="2000" dirty="0" smtClean="0"/>
              <a:t>的</a:t>
            </a:r>
            <a:r>
              <a:rPr lang="en-US" altLang="zh-CN" sz="2000" dirty="0" smtClean="0"/>
              <a:t>Spark</a:t>
            </a:r>
            <a:r>
              <a:rPr lang="zh-CN" altLang="en-US" sz="2000" dirty="0" smtClean="0"/>
              <a:t>或</a:t>
            </a:r>
            <a:r>
              <a:rPr lang="en-US" altLang="zh-CN" sz="2000" dirty="0" smtClean="0"/>
              <a:t>MX</a:t>
            </a:r>
            <a:r>
              <a:rPr lang="zh-CN" altLang="en-US" sz="2000" dirty="0" smtClean="0"/>
              <a:t>组件使用</a:t>
            </a:r>
            <a:endParaRPr lang="en-US" altLang="zh-CN" sz="2000" dirty="0" smtClean="0"/>
          </a:p>
          <a:p>
            <a:pPr lvl="1"/>
            <a:r>
              <a:rPr lang="en-US" altLang="zh-CN" sz="2000" dirty="0" err="1" smtClean="0"/>
              <a:t>DataGridEvent</a:t>
            </a:r>
            <a:r>
              <a:rPr lang="en-US" altLang="zh-CN" sz="2000" dirty="0" smtClean="0"/>
              <a:t> – </a:t>
            </a:r>
            <a:r>
              <a:rPr lang="en-US" altLang="zh-CN" sz="2000" dirty="0" err="1" smtClean="0"/>
              <a:t>DataGrid</a:t>
            </a:r>
            <a:r>
              <a:rPr lang="zh-CN" altLang="en-US" sz="2000" dirty="0" smtClean="0"/>
              <a:t>除了使用</a:t>
            </a:r>
            <a:r>
              <a:rPr lang="en-US" altLang="zh-CN" sz="2000" dirty="0" err="1" smtClean="0"/>
              <a:t>ListEvent</a:t>
            </a:r>
            <a:r>
              <a:rPr lang="zh-CN" altLang="en-US" sz="2000" dirty="0" smtClean="0"/>
              <a:t>事件意外，还使用它</a:t>
            </a:r>
            <a:endParaRPr lang="en-US" altLang="zh-CN" sz="2000" dirty="0" smtClean="0"/>
          </a:p>
          <a:p>
            <a:pPr lvl="1"/>
            <a:r>
              <a:rPr lang="en-US" altLang="zh-CN" sz="2000" dirty="0" err="1" smtClean="0"/>
              <a:t>AdvancedDataGridEvent</a:t>
            </a:r>
            <a:r>
              <a:rPr lang="en-US" altLang="zh-CN" sz="2000" dirty="0" smtClean="0"/>
              <a:t> – </a:t>
            </a:r>
            <a:r>
              <a:rPr lang="en-US" altLang="zh-CN" sz="2000" dirty="0" err="1" smtClean="0"/>
              <a:t>AdvancedDataGrid</a:t>
            </a:r>
            <a:r>
              <a:rPr lang="zh-CN" altLang="en-US" sz="2000" dirty="0" smtClean="0"/>
              <a:t>使用</a:t>
            </a:r>
            <a:endParaRPr lang="en-US" altLang="zh-CN" sz="2000" dirty="0" smtClean="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事件对象属性</a:t>
            </a:r>
            <a:endParaRPr lang="en-US" altLang="zh-CN" sz="2400" dirty="0" smtClean="0"/>
          </a:p>
          <a:p>
            <a:pPr lvl="1"/>
            <a:endParaRPr lang="en-US" altLang="zh-CN" sz="2000" dirty="0" smtClean="0"/>
          </a:p>
        </p:txBody>
      </p:sp>
      <p:pic>
        <p:nvPicPr>
          <p:cNvPr id="12291" name="Picture 3"/>
          <p:cNvPicPr>
            <a:picLocks noChangeAspect="1" noChangeArrowheads="1"/>
          </p:cNvPicPr>
          <p:nvPr/>
        </p:nvPicPr>
        <p:blipFill>
          <a:blip r:embed="rId3" cstate="print"/>
          <a:srcRect/>
          <a:stretch>
            <a:fillRect/>
          </a:stretch>
        </p:blipFill>
        <p:spPr bwMode="auto">
          <a:xfrm>
            <a:off x="1295400" y="1752600"/>
            <a:ext cx="6829425" cy="4600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AdvancedDataGridRendererProvider</a:t>
            </a:r>
            <a:endParaRPr lang="en-US" altLang="zh-CN" sz="2400" dirty="0" smtClean="0"/>
          </a:p>
          <a:p>
            <a:pPr lvl="1"/>
            <a:endParaRPr lang="en-US" altLang="zh-CN" sz="2000" dirty="0" smtClean="0"/>
          </a:p>
        </p:txBody>
      </p:sp>
      <p:pic>
        <p:nvPicPr>
          <p:cNvPr id="14338" name="Picture 2"/>
          <p:cNvPicPr>
            <a:picLocks noChangeAspect="1" noChangeArrowheads="1"/>
          </p:cNvPicPr>
          <p:nvPr/>
        </p:nvPicPr>
        <p:blipFill>
          <a:blip r:embed="rId3" cstate="print"/>
          <a:srcRect/>
          <a:stretch>
            <a:fillRect/>
          </a:stretch>
        </p:blipFill>
        <p:spPr bwMode="auto">
          <a:xfrm>
            <a:off x="1219200" y="1676400"/>
            <a:ext cx="6829425" cy="4448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990600"/>
            <a:ext cx="8229600" cy="5715000"/>
          </a:xfrm>
        </p:spPr>
        <p:txBody>
          <a:bodyPr>
            <a:normAutofit/>
          </a:bodyPr>
          <a:lstStyle/>
          <a:p>
            <a:pPr marL="342900" lvl="1" indent="-342900">
              <a:buFont typeface="Arial" pitchFamily="34" charset="0"/>
              <a:buChar char="•"/>
            </a:pPr>
            <a:r>
              <a:rPr lang="zh-CN" altLang="en-US" sz="2400" dirty="0" smtClean="0"/>
              <a:t>通过</a:t>
            </a:r>
            <a:r>
              <a:rPr lang="en-US" altLang="zh-CN" sz="2400" dirty="0" smtClean="0"/>
              <a:t>ID</a:t>
            </a:r>
            <a:r>
              <a:rPr lang="zh-CN" altLang="en-US" sz="2400" dirty="0" smtClean="0"/>
              <a:t>引用列</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zh-CN" altLang="en-US" sz="2400" dirty="0" smtClean="0"/>
              <a:t>通过索引引用列</a:t>
            </a:r>
            <a:endParaRPr lang="en-US" altLang="zh-CN" sz="2400" dirty="0" smtClean="0"/>
          </a:p>
          <a:p>
            <a:pPr lvl="1"/>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1295400" y="1371600"/>
            <a:ext cx="6896100" cy="2276475"/>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066800" y="4191000"/>
            <a:ext cx="6858000" cy="2266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457200" y="990600"/>
            <a:ext cx="8229600" cy="5715000"/>
          </a:xfrm>
        </p:spPr>
        <p:txBody>
          <a:bodyPr>
            <a:normAutofit/>
          </a:bodyPr>
          <a:lstStyle/>
          <a:p>
            <a:pPr marL="342900" lvl="1" indent="-342900">
              <a:buFont typeface="Arial" pitchFamily="34" charset="0"/>
              <a:buChar char="•"/>
            </a:pPr>
            <a:r>
              <a:rPr lang="zh-CN" altLang="en-US" sz="2400" dirty="0" smtClean="0"/>
              <a:t>跨列引用</a:t>
            </a:r>
            <a:endParaRPr lang="en-US" altLang="zh-CN" sz="2400" dirty="0" smtClean="0"/>
          </a:p>
          <a:p>
            <a:pPr lvl="1"/>
            <a:r>
              <a:rPr lang="zh-CN" altLang="en-US" sz="2000" dirty="0" smtClean="0"/>
              <a:t>需要使用</a:t>
            </a:r>
            <a:r>
              <a:rPr lang="en-US" altLang="zh-CN" sz="2000" dirty="0" err="1" smtClean="0"/>
              <a:t>columnSpan</a:t>
            </a:r>
            <a:r>
              <a:rPr lang="zh-CN" altLang="en-US" sz="2000" dirty="0" smtClean="0"/>
              <a:t>属性</a:t>
            </a:r>
            <a:endParaRPr lang="en-US" altLang="zh-CN" sz="2000" dirty="0" err="1"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600200" y="1981200"/>
            <a:ext cx="5543550"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0" y="914400"/>
            <a:ext cx="3429000" cy="5715000"/>
          </a:xfrm>
        </p:spPr>
        <p:txBody>
          <a:bodyPr>
            <a:normAutofit/>
          </a:bodyPr>
          <a:lstStyle/>
          <a:p>
            <a:pPr marL="342900" lvl="1" indent="-342900">
              <a:buFont typeface="Arial" pitchFamily="34" charset="0"/>
              <a:buChar char="•"/>
            </a:pPr>
            <a:r>
              <a:rPr lang="en-US" altLang="zh-CN" sz="2400" dirty="0" smtClean="0"/>
              <a:t>Spanning an entire row</a:t>
            </a:r>
          </a:p>
          <a:p>
            <a:pPr lvl="1"/>
            <a:r>
              <a:rPr lang="zh-CN" altLang="en-US" sz="2000" dirty="0" smtClean="0"/>
              <a:t>设置</a:t>
            </a:r>
            <a:r>
              <a:rPr lang="en-US" altLang="zh-CN" sz="2000" dirty="0" err="1" smtClean="0"/>
              <a:t>columnIndex</a:t>
            </a:r>
            <a:r>
              <a:rPr lang="zh-CN" altLang="en-US" sz="2000" dirty="0" smtClean="0"/>
              <a:t>为</a:t>
            </a:r>
            <a:r>
              <a:rPr lang="en-US" altLang="zh-CN" sz="2000" dirty="0" smtClean="0"/>
              <a:t>0</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lvl="1"/>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3352800" y="152400"/>
            <a:ext cx="5553075" cy="576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自定义列表</a:t>
            </a:r>
            <a:endParaRPr lang="en-US" sz="3200" dirty="0"/>
          </a:p>
        </p:txBody>
      </p:sp>
      <p:sp>
        <p:nvSpPr>
          <p:cNvPr id="3" name="Content Placeholder 2"/>
          <p:cNvSpPr>
            <a:spLocks noGrp="1"/>
          </p:cNvSpPr>
          <p:nvPr>
            <p:ph idx="1"/>
          </p:nvPr>
        </p:nvSpPr>
        <p:spPr>
          <a:xfrm>
            <a:off x="0" y="914400"/>
            <a:ext cx="3429000" cy="5715000"/>
          </a:xfrm>
        </p:spPr>
        <p:txBody>
          <a:bodyPr>
            <a:normAutofit/>
          </a:bodyPr>
          <a:lstStyle/>
          <a:p>
            <a:pPr marL="342900" lvl="1" indent="-342900">
              <a:buFont typeface="Arial" pitchFamily="34" charset="0"/>
              <a:buChar char="•"/>
            </a:pPr>
            <a:r>
              <a:rPr lang="en-US" altLang="zh-CN" sz="2400" dirty="0" smtClean="0"/>
              <a:t>Filter </a:t>
            </a:r>
            <a:r>
              <a:rPr lang="zh-CN" altLang="en-US" sz="2400" dirty="0" smtClean="0"/>
              <a:t>函数</a:t>
            </a:r>
            <a:endParaRPr lang="en-US" altLang="zh-CN" sz="2400" dirty="0" smtClean="0"/>
          </a:p>
          <a:p>
            <a:pPr lvl="1"/>
            <a:r>
              <a:rPr lang="en-US" altLang="zh-CN" sz="2000" dirty="0" smtClean="0"/>
              <a:t>Collection</a:t>
            </a:r>
            <a:r>
              <a:rPr lang="zh-CN" altLang="en-US" sz="2000" dirty="0" smtClean="0"/>
              <a:t>内置功能</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lvl="1"/>
            <a:endParaRPr lang="en-US" altLang="zh-CN" sz="2000" dirty="0" smtClean="0"/>
          </a:p>
        </p:txBody>
      </p:sp>
      <p:pic>
        <p:nvPicPr>
          <p:cNvPr id="18434" name="Picture 2"/>
          <p:cNvPicPr>
            <a:picLocks noChangeAspect="1" noChangeArrowheads="1"/>
          </p:cNvPicPr>
          <p:nvPr/>
        </p:nvPicPr>
        <p:blipFill>
          <a:blip r:embed="rId3" cstate="print"/>
          <a:srcRect/>
          <a:stretch>
            <a:fillRect/>
          </a:stretch>
        </p:blipFill>
        <p:spPr bwMode="auto">
          <a:xfrm>
            <a:off x="3124200" y="0"/>
            <a:ext cx="554355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事件发送系统</a:t>
            </a:r>
            <a:endParaRPr lang="en-US" altLang="zh-CN" sz="2400" dirty="0" smtClean="0"/>
          </a:p>
          <a:p>
            <a:pPr lvl="1"/>
            <a:r>
              <a:rPr lang="zh-CN" altLang="en-US" sz="2000" dirty="0" smtClean="0"/>
              <a:t>事件由</a:t>
            </a:r>
            <a:r>
              <a:rPr lang="en-US" altLang="zh-CN" sz="2000" dirty="0" smtClean="0"/>
              <a:t>dispatcher(</a:t>
            </a:r>
            <a:r>
              <a:rPr lang="zh-CN" altLang="en-US" sz="2000" dirty="0" smtClean="0"/>
              <a:t>组件</a:t>
            </a:r>
            <a:r>
              <a:rPr lang="en-US" altLang="zh-CN" sz="2000" dirty="0" smtClean="0"/>
              <a:t>)</a:t>
            </a:r>
            <a:r>
              <a:rPr lang="zh-CN" altLang="en-US" sz="2000" dirty="0" smtClean="0"/>
              <a:t>发出后，垂直遍历</a:t>
            </a:r>
            <a:r>
              <a:rPr lang="en-US" altLang="zh-CN" sz="2000" dirty="0" smtClean="0"/>
              <a:t>parent</a:t>
            </a:r>
            <a:r>
              <a:rPr lang="zh-CN" altLang="en-US" sz="2000" dirty="0" smtClean="0"/>
              <a:t>树和，到达应用程序根级组件，然后到达舞台</a:t>
            </a:r>
            <a:r>
              <a:rPr lang="en-US" altLang="zh-CN" sz="2000" dirty="0" smtClean="0"/>
              <a:t>(Stage)</a:t>
            </a:r>
            <a:r>
              <a:rPr lang="zh-CN" altLang="en-US" sz="2000" dirty="0" smtClean="0"/>
              <a:t>，最后又被重新发送给</a:t>
            </a:r>
            <a:r>
              <a:rPr lang="en-US" altLang="zh-CN" sz="2000" dirty="0" smtClean="0"/>
              <a:t>dispatcher</a:t>
            </a:r>
          </a:p>
          <a:p>
            <a:pPr lvl="1"/>
            <a:r>
              <a:rPr lang="zh-CN" altLang="en-US" sz="2000" dirty="0" smtClean="0"/>
              <a:t>从应用程序的角度讲，当组件分派事件时，该事件可能会冒泡或不冒泡。如果冒泡，事件就会经过父组件链，一直传送到应用程序的根级组件。每个父组件都可以在自己的层次上监听应用程序事件并按照需要转发这些事件，停止事件的传递或调用方法以采取某些行动</a:t>
            </a:r>
            <a:endParaRPr lang="en-US" altLang="zh-CN" sz="2000" dirty="0" smtClean="0"/>
          </a:p>
        </p:txBody>
      </p:sp>
      <p:pic>
        <p:nvPicPr>
          <p:cNvPr id="19458" name="Picture 2"/>
          <p:cNvPicPr>
            <a:picLocks noChangeAspect="1" noChangeArrowheads="1"/>
          </p:cNvPicPr>
          <p:nvPr/>
        </p:nvPicPr>
        <p:blipFill>
          <a:blip r:embed="rId3" cstate="print"/>
          <a:srcRect/>
          <a:stretch>
            <a:fillRect/>
          </a:stretch>
        </p:blipFill>
        <p:spPr bwMode="auto">
          <a:xfrm>
            <a:off x="2667000" y="3882402"/>
            <a:ext cx="5629275" cy="29755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事件的核心属性和事件阶段</a:t>
            </a:r>
            <a:endParaRPr lang="en-US" altLang="zh-CN" sz="2400" dirty="0" smtClean="0"/>
          </a:p>
          <a:p>
            <a:pPr lvl="1"/>
            <a:endParaRPr lang="en-US" altLang="zh-CN" sz="2000" dirty="0" smtClean="0"/>
          </a:p>
        </p:txBody>
      </p:sp>
      <p:pic>
        <p:nvPicPr>
          <p:cNvPr id="20483" name="Picture 3"/>
          <p:cNvPicPr>
            <a:picLocks noChangeAspect="1" noChangeArrowheads="1"/>
          </p:cNvPicPr>
          <p:nvPr/>
        </p:nvPicPr>
        <p:blipFill>
          <a:blip r:embed="rId3" cstate="print"/>
          <a:srcRect/>
          <a:stretch>
            <a:fillRect/>
          </a:stretch>
        </p:blipFill>
        <p:spPr bwMode="auto">
          <a:xfrm>
            <a:off x="1066800" y="3962400"/>
            <a:ext cx="6162675" cy="695325"/>
          </a:xfrm>
          <a:prstGeom prst="rect">
            <a:avLst/>
          </a:prstGeom>
          <a:noFill/>
          <a:ln w="9525">
            <a:noFill/>
            <a:miter lim="800000"/>
            <a:headEnd/>
            <a:tailEnd/>
          </a:ln>
        </p:spPr>
      </p:pic>
      <p:pic>
        <p:nvPicPr>
          <p:cNvPr id="20485" name="Picture 5"/>
          <p:cNvPicPr>
            <a:picLocks noChangeAspect="1" noChangeArrowheads="1"/>
          </p:cNvPicPr>
          <p:nvPr/>
        </p:nvPicPr>
        <p:blipFill>
          <a:blip r:embed="rId4" cstate="print"/>
          <a:srcRect/>
          <a:stretch>
            <a:fillRect/>
          </a:stretch>
        </p:blipFill>
        <p:spPr bwMode="auto">
          <a:xfrm>
            <a:off x="1066800" y="1600200"/>
            <a:ext cx="6867525" cy="2257425"/>
          </a:xfrm>
          <a:prstGeom prst="rect">
            <a:avLst/>
          </a:prstGeom>
          <a:noFill/>
          <a:ln w="9525">
            <a:noFill/>
            <a:miter lim="800000"/>
            <a:headEnd/>
            <a:tailEnd/>
          </a:ln>
        </p:spPr>
      </p:pic>
      <p:pic>
        <p:nvPicPr>
          <p:cNvPr id="20486" name="Picture 6"/>
          <p:cNvPicPr>
            <a:picLocks noChangeAspect="1" noChangeArrowheads="1"/>
          </p:cNvPicPr>
          <p:nvPr/>
        </p:nvPicPr>
        <p:blipFill>
          <a:blip r:embed="rId5" cstate="print"/>
          <a:srcRect/>
          <a:stretch>
            <a:fillRect/>
          </a:stretch>
        </p:blipFill>
        <p:spPr bwMode="auto">
          <a:xfrm>
            <a:off x="1066800" y="4676775"/>
            <a:ext cx="6534150" cy="2181225"/>
          </a:xfrm>
          <a:prstGeom prst="rect">
            <a:avLst/>
          </a:prstGeom>
          <a:noFill/>
          <a:ln w="9525">
            <a:noFill/>
            <a:miter lim="800000"/>
            <a:headEnd/>
            <a:tailEnd/>
          </a:ln>
        </p:spPr>
      </p:pic>
      <p:pic>
        <p:nvPicPr>
          <p:cNvPr id="20487" name="Picture 7"/>
          <p:cNvPicPr>
            <a:picLocks noChangeAspect="1" noChangeArrowheads="1"/>
          </p:cNvPicPr>
          <p:nvPr/>
        </p:nvPicPr>
        <p:blipFill>
          <a:blip r:embed="rId6" cstate="print"/>
          <a:srcRect/>
          <a:stretch>
            <a:fillRect/>
          </a:stretch>
        </p:blipFill>
        <p:spPr bwMode="auto">
          <a:xfrm>
            <a:off x="5410200" y="762000"/>
            <a:ext cx="3086100" cy="74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在</a:t>
            </a:r>
            <a:r>
              <a:rPr lang="en-US" altLang="zh-CN" sz="2400" dirty="0" smtClean="0"/>
              <a:t>MXML</a:t>
            </a:r>
            <a:r>
              <a:rPr lang="zh-CN" altLang="en-US" sz="2400" dirty="0" smtClean="0"/>
              <a:t>中监听事件</a:t>
            </a:r>
            <a:endParaRPr lang="en-US" altLang="zh-CN" sz="2400" dirty="0" smtClean="0"/>
          </a:p>
          <a:p>
            <a:pPr lvl="1"/>
            <a:endParaRPr lang="en-US" altLang="zh-CN" sz="2000" dirty="0" smtClean="0"/>
          </a:p>
        </p:txBody>
      </p:sp>
      <p:pic>
        <p:nvPicPr>
          <p:cNvPr id="21506" name="Picture 2"/>
          <p:cNvPicPr>
            <a:picLocks noChangeAspect="1" noChangeArrowheads="1"/>
          </p:cNvPicPr>
          <p:nvPr/>
        </p:nvPicPr>
        <p:blipFill>
          <a:blip r:embed="rId3" cstate="print"/>
          <a:srcRect/>
          <a:stretch>
            <a:fillRect/>
          </a:stretch>
        </p:blipFill>
        <p:spPr bwMode="auto">
          <a:xfrm>
            <a:off x="1143000" y="1600200"/>
            <a:ext cx="6924675" cy="2838450"/>
          </a:xfrm>
          <a:prstGeom prst="rect">
            <a:avLst/>
          </a:prstGeom>
          <a:noFill/>
          <a:ln w="9525">
            <a:noFill/>
            <a:miter lim="800000"/>
            <a:headEnd/>
            <a:tailEnd/>
          </a:ln>
        </p:spPr>
      </p:pic>
      <p:pic>
        <p:nvPicPr>
          <p:cNvPr id="21508" name="Picture 4"/>
          <p:cNvPicPr>
            <a:picLocks noChangeAspect="1" noChangeArrowheads="1"/>
          </p:cNvPicPr>
          <p:nvPr/>
        </p:nvPicPr>
        <p:blipFill>
          <a:blip r:embed="rId4" cstate="print"/>
          <a:srcRect/>
          <a:stretch>
            <a:fillRect/>
          </a:stretch>
        </p:blipFill>
        <p:spPr bwMode="auto">
          <a:xfrm>
            <a:off x="1066800" y="4800600"/>
            <a:ext cx="6829425" cy="170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altLang="zh-CN" sz="3200" dirty="0" err="1" smtClean="0"/>
              <a:t>ActionScript</a:t>
            </a:r>
            <a:r>
              <a:rPr lang="zh-CN" altLang="en-US" sz="3200" dirty="0" smtClean="0"/>
              <a:t>基本语法</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逻辑操作符</a:t>
            </a:r>
            <a:endParaRPr lang="en-US" altLang="zh-CN" sz="2000" dirty="0" smtClean="0"/>
          </a:p>
          <a:p>
            <a:pPr lvl="1"/>
            <a:r>
              <a:rPr lang="en-US" altLang="zh-CN" sz="2000" dirty="0" smtClean="0"/>
              <a:t>+, -, ++, --</a:t>
            </a:r>
          </a:p>
          <a:p>
            <a:pPr lvl="1"/>
            <a:r>
              <a:rPr lang="en-US" sz="2000" dirty="0" smtClean="0"/>
              <a:t>==</a:t>
            </a:r>
            <a:r>
              <a:rPr lang="en-US" altLang="zh-CN" sz="2000" dirty="0" smtClean="0"/>
              <a:t>, </a:t>
            </a:r>
            <a:r>
              <a:rPr lang="en-US" sz="2000" dirty="0" smtClean="0"/>
              <a:t>!=</a:t>
            </a:r>
            <a:r>
              <a:rPr lang="en-US" altLang="zh-CN" sz="2000" dirty="0" smtClean="0"/>
              <a:t>, </a:t>
            </a:r>
            <a:r>
              <a:rPr lang="en-US" sz="2000" dirty="0" smtClean="0"/>
              <a:t>&lt;</a:t>
            </a:r>
            <a:r>
              <a:rPr lang="en-US" altLang="zh-CN" sz="2000" dirty="0" smtClean="0"/>
              <a:t>, </a:t>
            </a:r>
            <a:r>
              <a:rPr lang="en-US" sz="2000" dirty="0" smtClean="0"/>
              <a:t>&lt;=</a:t>
            </a:r>
            <a:r>
              <a:rPr lang="en-US" altLang="zh-CN" sz="2000" dirty="0" smtClean="0"/>
              <a:t>, </a:t>
            </a:r>
            <a:r>
              <a:rPr lang="en-US" sz="2000" dirty="0" smtClean="0"/>
              <a:t>&gt;</a:t>
            </a:r>
            <a:r>
              <a:rPr lang="en-US" altLang="zh-CN" sz="2000" dirty="0" smtClean="0"/>
              <a:t>, &gt;</a:t>
            </a:r>
            <a:r>
              <a:rPr lang="en-US" sz="2000" dirty="0" smtClean="0"/>
              <a:t>=</a:t>
            </a:r>
            <a:r>
              <a:rPr lang="en-US" altLang="zh-CN" sz="2000" dirty="0" smtClean="0"/>
              <a:t>, !</a:t>
            </a:r>
          </a:p>
          <a:p>
            <a:pPr lvl="1"/>
            <a:r>
              <a:rPr lang="en-US" altLang="zh-CN" sz="2000" dirty="0" smtClean="0"/>
              <a:t>+, %, </a:t>
            </a:r>
            <a:r>
              <a:rPr lang="zh-CN" altLang="en-US" sz="2000" dirty="0" smtClean="0"/>
              <a:t>*</a:t>
            </a:r>
            <a:r>
              <a:rPr lang="en-US" altLang="zh-CN" sz="2000" dirty="0" smtClean="0"/>
              <a:t>, /</a:t>
            </a:r>
          </a:p>
          <a:p>
            <a:pPr marL="342900" lvl="1" indent="-342900">
              <a:buFont typeface="Arial" pitchFamily="34" charset="0"/>
              <a:buChar char="•"/>
            </a:pPr>
            <a:r>
              <a:rPr lang="zh-CN" altLang="en-US" sz="2400" dirty="0" smtClean="0"/>
              <a:t>函数</a:t>
            </a:r>
            <a:endParaRPr lang="en-US" altLang="en-US" sz="2400" dirty="0" smtClean="0"/>
          </a:p>
          <a:p>
            <a:pPr lvl="1"/>
            <a:endParaRPr lang="en-US" sz="2000" dirty="0" smtClean="0"/>
          </a:p>
        </p:txBody>
      </p:sp>
      <p:pic>
        <p:nvPicPr>
          <p:cNvPr id="2050" name="Picture 2"/>
          <p:cNvPicPr>
            <a:picLocks noChangeAspect="1" noChangeArrowheads="1"/>
          </p:cNvPicPr>
          <p:nvPr/>
        </p:nvPicPr>
        <p:blipFill>
          <a:blip r:embed="rId2" cstate="print"/>
          <a:srcRect/>
          <a:stretch>
            <a:fillRect/>
          </a:stretch>
        </p:blipFill>
        <p:spPr bwMode="auto">
          <a:xfrm>
            <a:off x="1295400" y="3200400"/>
            <a:ext cx="6062072" cy="1600200"/>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1143000" y="4953000"/>
            <a:ext cx="7067550" cy="170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在</a:t>
            </a:r>
            <a:r>
              <a:rPr lang="en-US" altLang="zh-CN" sz="2400" dirty="0" err="1" smtClean="0"/>
              <a:t>ActionScript</a:t>
            </a:r>
            <a:r>
              <a:rPr lang="zh-CN" altLang="en-US" sz="2400" dirty="0" smtClean="0"/>
              <a:t>中监听事件</a:t>
            </a:r>
            <a:endParaRPr lang="en-US" altLang="zh-CN" sz="2400" dirty="0" smtClean="0"/>
          </a:p>
          <a:p>
            <a:pPr lvl="1"/>
            <a:r>
              <a:rPr lang="zh-CN" altLang="en-US" sz="2000" dirty="0" smtClean="0"/>
              <a:t>使用</a:t>
            </a:r>
            <a:r>
              <a:rPr lang="en-US" altLang="zh-CN" sz="2000" dirty="0" err="1" smtClean="0"/>
              <a:t>addEventListener</a:t>
            </a:r>
            <a:r>
              <a:rPr lang="en-US" altLang="zh-CN" sz="2000" dirty="0" smtClean="0"/>
              <a:t>()</a:t>
            </a:r>
            <a:r>
              <a:rPr lang="zh-CN" altLang="en-US" sz="2000" dirty="0" smtClean="0"/>
              <a:t>添加监听的事件，添加的事件可以移除。在</a:t>
            </a:r>
            <a:r>
              <a:rPr lang="en-US" altLang="zh-CN" sz="2000" dirty="0" smtClean="0"/>
              <a:t>MXML</a:t>
            </a:r>
            <a:r>
              <a:rPr lang="zh-CN" altLang="en-US" sz="2000" dirty="0" smtClean="0"/>
              <a:t>中添加的监听事件不能移除</a:t>
            </a:r>
            <a:endParaRPr lang="en-US" altLang="zh-CN" sz="2000" dirty="0" smtClean="0"/>
          </a:p>
          <a:p>
            <a:pPr lvl="1"/>
            <a:r>
              <a:rPr lang="zh-CN" altLang="en-US" sz="2000" dirty="0" smtClean="0"/>
              <a:t>可以在捕获阶段监听事件，</a:t>
            </a:r>
            <a:r>
              <a:rPr lang="en-US" altLang="zh-CN" sz="2000" dirty="0" smtClean="0"/>
              <a:t>MXML</a:t>
            </a:r>
            <a:r>
              <a:rPr lang="zh-CN" altLang="en-US" sz="2000" dirty="0" smtClean="0"/>
              <a:t>则办不到</a:t>
            </a:r>
            <a:endParaRPr lang="en-US" altLang="zh-CN" sz="2000" dirty="0" smtClean="0"/>
          </a:p>
        </p:txBody>
      </p:sp>
      <p:pic>
        <p:nvPicPr>
          <p:cNvPr id="22530" name="Picture 2"/>
          <p:cNvPicPr>
            <a:picLocks noChangeAspect="1" noChangeArrowheads="1"/>
          </p:cNvPicPr>
          <p:nvPr/>
        </p:nvPicPr>
        <p:blipFill>
          <a:blip r:embed="rId3" cstate="print"/>
          <a:srcRect/>
          <a:stretch>
            <a:fillRect/>
          </a:stretch>
        </p:blipFill>
        <p:spPr bwMode="auto">
          <a:xfrm>
            <a:off x="1066800" y="2743200"/>
            <a:ext cx="6877050" cy="3952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绑定事件</a:t>
            </a:r>
            <a:endParaRPr lang="en-US" altLang="zh-CN" sz="2400" dirty="0" smtClean="0"/>
          </a:p>
          <a:p>
            <a:pPr lvl="1"/>
            <a:r>
              <a:rPr lang="zh-CN" altLang="en-US" sz="2000" dirty="0" smtClean="0"/>
              <a:t>在绑定变量时，实际上会创建一个专门的监听器。改监听器监听的是绑定变量或对象的数据变化事件</a:t>
            </a:r>
            <a:endParaRPr lang="en-US" altLang="zh-CN" sz="2000" dirty="0" smtClean="0"/>
          </a:p>
          <a:p>
            <a:pPr lvl="1"/>
            <a:endParaRPr lang="en-US" altLang="zh-CN" sz="2000" dirty="0" smtClean="0"/>
          </a:p>
        </p:txBody>
      </p:sp>
      <p:pic>
        <p:nvPicPr>
          <p:cNvPr id="23554" name="Picture 2"/>
          <p:cNvPicPr>
            <a:picLocks noChangeAspect="1" noChangeArrowheads="1"/>
          </p:cNvPicPr>
          <p:nvPr/>
        </p:nvPicPr>
        <p:blipFill>
          <a:blip r:embed="rId3" cstate="print"/>
          <a:srcRect/>
          <a:stretch>
            <a:fillRect/>
          </a:stretch>
        </p:blipFill>
        <p:spPr bwMode="auto">
          <a:xfrm>
            <a:off x="1295400" y="2286000"/>
            <a:ext cx="6477000" cy="45971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绑定事件方法</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2900" lvl="1" indent="-342900">
              <a:buFont typeface="Arial" pitchFamily="34" charset="0"/>
              <a:buChar char="•"/>
            </a:pPr>
            <a:r>
              <a:rPr lang="zh-CN" altLang="en-US" sz="2400" dirty="0" err="1" smtClean="0"/>
              <a:t>移除事件</a:t>
            </a:r>
            <a:endParaRPr lang="en-US" altLang="zh-CN" sz="2400" dirty="0" err="1" smtClean="0"/>
          </a:p>
        </p:txBody>
      </p:sp>
      <p:pic>
        <p:nvPicPr>
          <p:cNvPr id="24578" name="Picture 2"/>
          <p:cNvPicPr>
            <a:picLocks noChangeAspect="1" noChangeArrowheads="1"/>
          </p:cNvPicPr>
          <p:nvPr/>
        </p:nvPicPr>
        <p:blipFill>
          <a:blip r:embed="rId3" cstate="print"/>
          <a:srcRect/>
          <a:stretch>
            <a:fillRect/>
          </a:stretch>
        </p:blipFill>
        <p:spPr bwMode="auto">
          <a:xfrm>
            <a:off x="838200" y="1676400"/>
            <a:ext cx="7884784" cy="2057400"/>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2514600" y="3962400"/>
            <a:ext cx="566928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自定义事件</a:t>
            </a:r>
            <a:endParaRPr lang="en-US" altLang="zh-CN" sz="2400" dirty="0" smtClean="0"/>
          </a:p>
          <a:p>
            <a:pPr lvl="1"/>
            <a:r>
              <a:rPr lang="zh-CN" altLang="en-US" sz="2000" dirty="0" smtClean="0"/>
              <a:t>任何实现了</a:t>
            </a:r>
            <a:r>
              <a:rPr lang="en-US" altLang="zh-CN" sz="2000" dirty="0" err="1" smtClean="0"/>
              <a:t>flash.events.IEventDispatcher</a:t>
            </a:r>
            <a:r>
              <a:rPr lang="zh-CN" altLang="en-US" sz="2000" dirty="0" smtClean="0"/>
              <a:t>接口的对象都可以分派事件，这包括所有</a:t>
            </a:r>
            <a:r>
              <a:rPr lang="en-US" altLang="zh-CN" sz="2000" dirty="0" smtClean="0"/>
              <a:t>visual objects</a:t>
            </a:r>
            <a:r>
              <a:rPr lang="zh-CN" altLang="en-US" sz="2000" dirty="0" smtClean="0"/>
              <a:t>和一些</a:t>
            </a:r>
            <a:r>
              <a:rPr lang="en-US" altLang="zh-CN" sz="2000" dirty="0" smtClean="0"/>
              <a:t>non-visual objects</a:t>
            </a:r>
            <a:r>
              <a:rPr lang="zh-CN" altLang="en-US" sz="2000" dirty="0" smtClean="0"/>
              <a:t>，对于自定义的</a:t>
            </a:r>
            <a:r>
              <a:rPr lang="en-US" altLang="zh-CN" sz="2000" dirty="0" smtClean="0"/>
              <a:t>non-visual</a:t>
            </a:r>
            <a:r>
              <a:rPr lang="zh-CN" altLang="en-US" sz="2000" dirty="0" smtClean="0"/>
              <a:t>类，可以通过扩展</a:t>
            </a:r>
            <a:r>
              <a:rPr lang="en-US" altLang="zh-CN" sz="2000" dirty="0" err="1" smtClean="0"/>
              <a:t>flash.events.EventDispatcher</a:t>
            </a:r>
            <a:r>
              <a:rPr lang="zh-CN" altLang="en-US" sz="2000" dirty="0" smtClean="0"/>
              <a:t>实现分派事件的功能</a:t>
            </a:r>
            <a:endParaRPr lang="en-US" altLang="zh-CN" sz="2000" dirty="0" smtClean="0"/>
          </a:p>
          <a:p>
            <a:pPr marL="342900" lvl="1" indent="-342900">
              <a:buFont typeface="Arial" pitchFamily="34" charset="0"/>
              <a:buChar char="•"/>
            </a:pPr>
            <a:r>
              <a:rPr lang="zh-CN" altLang="en-US" sz="2400" dirty="0" smtClean="0"/>
              <a:t>创建自定义事件 </a:t>
            </a:r>
            <a:r>
              <a:rPr lang="en-US" altLang="zh-CN" sz="2400" dirty="0" smtClean="0"/>
              <a:t>(</a:t>
            </a:r>
            <a:r>
              <a:rPr lang="zh-CN" altLang="en-US" sz="2400" b="1" dirty="0" smtClean="0">
                <a:solidFill>
                  <a:srgbClr val="FF0000"/>
                </a:solidFill>
              </a:rPr>
              <a:t>一定记住重写</a:t>
            </a:r>
            <a:r>
              <a:rPr lang="en-US" altLang="zh-CN" sz="2400" b="1" dirty="0" smtClean="0">
                <a:solidFill>
                  <a:srgbClr val="FF0000"/>
                </a:solidFill>
              </a:rPr>
              <a:t>clone()</a:t>
            </a:r>
            <a:r>
              <a:rPr lang="zh-CN" altLang="en-US" sz="2400" b="1" dirty="0" smtClean="0">
                <a:solidFill>
                  <a:srgbClr val="FF0000"/>
                </a:solidFill>
              </a:rPr>
              <a:t>方法</a:t>
            </a:r>
            <a:r>
              <a:rPr lang="en-US" altLang="zh-CN" sz="2400" dirty="0" smtClean="0"/>
              <a:t>)</a:t>
            </a:r>
          </a:p>
        </p:txBody>
      </p:sp>
      <p:pic>
        <p:nvPicPr>
          <p:cNvPr id="25603" name="Picture 3"/>
          <p:cNvPicPr>
            <a:picLocks noChangeAspect="1" noChangeArrowheads="1"/>
          </p:cNvPicPr>
          <p:nvPr/>
        </p:nvPicPr>
        <p:blipFill>
          <a:blip r:embed="rId3" cstate="print"/>
          <a:srcRect/>
          <a:stretch>
            <a:fillRect/>
          </a:stretch>
        </p:blipFill>
        <p:spPr bwMode="auto">
          <a:xfrm>
            <a:off x="1143000" y="3276600"/>
            <a:ext cx="6848475"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创建自定义事件</a:t>
            </a:r>
            <a:r>
              <a:rPr lang="en-US" altLang="zh-CN" sz="2400" dirty="0" smtClean="0"/>
              <a:t>(Cont.)</a:t>
            </a:r>
          </a:p>
        </p:txBody>
      </p:sp>
      <p:pic>
        <p:nvPicPr>
          <p:cNvPr id="26626" name="Picture 2"/>
          <p:cNvPicPr>
            <a:picLocks noChangeAspect="1" noChangeArrowheads="1"/>
          </p:cNvPicPr>
          <p:nvPr/>
        </p:nvPicPr>
        <p:blipFill>
          <a:blip r:embed="rId3" cstate="print"/>
          <a:srcRect/>
          <a:stretch>
            <a:fillRect/>
          </a:stretch>
        </p:blipFill>
        <p:spPr bwMode="auto">
          <a:xfrm>
            <a:off x="990600" y="1628775"/>
            <a:ext cx="6991350" cy="5229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创建自定义事件</a:t>
            </a:r>
            <a:r>
              <a:rPr lang="en-US" altLang="zh-CN" sz="2400" dirty="0" smtClean="0"/>
              <a:t>(Cont.)</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err="1" smtClean="0"/>
              <a:t>ContentEvent.clone</a:t>
            </a:r>
            <a:r>
              <a:rPr lang="en-US" altLang="zh-CN" sz="2400" dirty="0" smtClean="0"/>
              <a:t>()</a:t>
            </a:r>
          </a:p>
        </p:txBody>
      </p:sp>
      <p:pic>
        <p:nvPicPr>
          <p:cNvPr id="27650" name="Picture 2"/>
          <p:cNvPicPr>
            <a:picLocks noChangeAspect="1" noChangeArrowheads="1"/>
          </p:cNvPicPr>
          <p:nvPr/>
        </p:nvPicPr>
        <p:blipFill>
          <a:blip r:embed="rId3" cstate="print"/>
          <a:srcRect/>
          <a:stretch>
            <a:fillRect/>
          </a:stretch>
        </p:blipFill>
        <p:spPr bwMode="auto">
          <a:xfrm>
            <a:off x="914400" y="1752600"/>
            <a:ext cx="6753225" cy="3190875"/>
          </a:xfrm>
          <a:prstGeom prst="rect">
            <a:avLst/>
          </a:prstGeom>
          <a:noFill/>
          <a:ln w="9525">
            <a:noFill/>
            <a:miter lim="800000"/>
            <a:headEnd/>
            <a:tailEnd/>
          </a:ln>
        </p:spPr>
      </p:pic>
      <p:pic>
        <p:nvPicPr>
          <p:cNvPr id="27651" name="Picture 3"/>
          <p:cNvPicPr>
            <a:picLocks noChangeAspect="1" noChangeArrowheads="1"/>
          </p:cNvPicPr>
          <p:nvPr/>
        </p:nvPicPr>
        <p:blipFill>
          <a:blip r:embed="rId4" cstate="print"/>
          <a:srcRect/>
          <a:stretch>
            <a:fillRect/>
          </a:stretch>
        </p:blipFill>
        <p:spPr bwMode="auto">
          <a:xfrm>
            <a:off x="914400" y="5562600"/>
            <a:ext cx="6257925" cy="1133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990600"/>
            <a:ext cx="8229600" cy="5715000"/>
          </a:xfrm>
        </p:spPr>
        <p:txBody>
          <a:bodyPr>
            <a:normAutofit/>
          </a:bodyPr>
          <a:lstStyle/>
          <a:p>
            <a:pPr marL="342900" lvl="1" indent="-342900">
              <a:buFont typeface="Arial" pitchFamily="34" charset="0"/>
              <a:buChar char="•"/>
            </a:pPr>
            <a:r>
              <a:rPr lang="zh-CN" altLang="en-US" sz="2400" dirty="0" smtClean="0"/>
              <a:t>创建自定义事件</a:t>
            </a:r>
            <a:r>
              <a:rPr lang="en-US" altLang="zh-CN" sz="2400" dirty="0" smtClean="0"/>
              <a:t>(Cont.)</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28674" name="Picture 2"/>
          <p:cNvPicPr>
            <a:picLocks noChangeAspect="1" noChangeArrowheads="1"/>
          </p:cNvPicPr>
          <p:nvPr/>
        </p:nvPicPr>
        <p:blipFill>
          <a:blip r:embed="rId3" cstate="print"/>
          <a:srcRect/>
          <a:stretch>
            <a:fillRect/>
          </a:stretch>
        </p:blipFill>
        <p:spPr bwMode="auto">
          <a:xfrm>
            <a:off x="1066800" y="1466850"/>
            <a:ext cx="6924675" cy="539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990600"/>
            <a:ext cx="8229600" cy="5715000"/>
          </a:xfrm>
        </p:spPr>
        <p:txBody>
          <a:bodyPr>
            <a:normAutofit/>
          </a:bodyPr>
          <a:lstStyle/>
          <a:p>
            <a:pPr marL="342900" lvl="1" indent="-342900">
              <a:buFont typeface="Arial" pitchFamily="34" charset="0"/>
              <a:buChar char="•"/>
            </a:pPr>
            <a:r>
              <a:rPr lang="zh-CN" altLang="en-US" sz="2400" dirty="0" smtClean="0"/>
              <a:t>向自定义分派器中添加事件元数据</a:t>
            </a:r>
            <a:endParaRPr lang="en-US" altLang="zh-CN" sz="2400" dirty="0" smtClean="0"/>
          </a:p>
          <a:p>
            <a:pPr lvl="1"/>
            <a:r>
              <a:rPr lang="en-US" altLang="zh-CN" sz="2000" dirty="0" smtClean="0"/>
              <a:t>Camel case</a:t>
            </a:r>
            <a:r>
              <a:rPr lang="zh-CN" altLang="en-US" sz="2000" dirty="0" smtClean="0"/>
              <a:t>命名</a:t>
            </a:r>
            <a:r>
              <a:rPr lang="en-US" altLang="zh-CN" sz="2000" dirty="0" smtClean="0"/>
              <a:t>name</a:t>
            </a:r>
            <a:r>
              <a:rPr lang="zh-CN" altLang="en-US" sz="2000" dirty="0" smtClean="0"/>
              <a:t>是至关重要的，否则</a:t>
            </a:r>
            <a:r>
              <a:rPr lang="en-US" altLang="zh-CN" sz="2000" dirty="0" smtClean="0"/>
              <a:t>Flash Builder</a:t>
            </a:r>
            <a:r>
              <a:rPr lang="zh-CN" altLang="en-US" sz="2000" dirty="0" smtClean="0"/>
              <a:t>不能识别</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29699" name="Picture 3"/>
          <p:cNvPicPr>
            <a:picLocks noChangeAspect="1" noChangeArrowheads="1"/>
          </p:cNvPicPr>
          <p:nvPr/>
        </p:nvPicPr>
        <p:blipFill>
          <a:blip r:embed="rId3" cstate="print"/>
          <a:srcRect/>
          <a:stretch>
            <a:fillRect/>
          </a:stretch>
        </p:blipFill>
        <p:spPr bwMode="auto">
          <a:xfrm>
            <a:off x="1143000" y="1828800"/>
            <a:ext cx="6924675" cy="2038350"/>
          </a:xfrm>
          <a:prstGeom prst="rect">
            <a:avLst/>
          </a:prstGeom>
          <a:noFill/>
          <a:ln w="9525">
            <a:noFill/>
            <a:miter lim="800000"/>
            <a:headEnd/>
            <a:tailEnd/>
          </a:ln>
        </p:spPr>
      </p:pic>
      <p:pic>
        <p:nvPicPr>
          <p:cNvPr id="29700" name="Picture 4"/>
          <p:cNvPicPr>
            <a:picLocks noChangeAspect="1" noChangeArrowheads="1"/>
          </p:cNvPicPr>
          <p:nvPr/>
        </p:nvPicPr>
        <p:blipFill>
          <a:blip r:embed="rId4" cstate="print"/>
          <a:srcRect/>
          <a:stretch>
            <a:fillRect/>
          </a:stretch>
        </p:blipFill>
        <p:spPr bwMode="auto">
          <a:xfrm>
            <a:off x="1143000" y="3962400"/>
            <a:ext cx="6886575" cy="2609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在分派器中添加事件元数据后</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为</a:t>
            </a:r>
            <a:r>
              <a:rPr lang="en-US" altLang="zh-CN" sz="2400" dirty="0" smtClean="0"/>
              <a:t>MXML</a:t>
            </a:r>
            <a:r>
              <a:rPr lang="zh-CN" altLang="en-US" sz="2400" dirty="0" smtClean="0"/>
              <a:t>组件添加元数据</a:t>
            </a:r>
            <a:endParaRPr lang="en-US" altLang="zh-CN" sz="2400" dirty="0" smtClean="0"/>
          </a:p>
          <a:p>
            <a:pPr lvl="1"/>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30723" name="Picture 3"/>
          <p:cNvPicPr>
            <a:picLocks noChangeAspect="1" noChangeArrowheads="1"/>
          </p:cNvPicPr>
          <p:nvPr/>
        </p:nvPicPr>
        <p:blipFill>
          <a:blip r:embed="rId3" cstate="print"/>
          <a:srcRect/>
          <a:stretch>
            <a:fillRect/>
          </a:stretch>
        </p:blipFill>
        <p:spPr bwMode="auto">
          <a:xfrm>
            <a:off x="1371600" y="1600200"/>
            <a:ext cx="6286500" cy="3857625"/>
          </a:xfrm>
          <a:prstGeom prst="rect">
            <a:avLst/>
          </a:prstGeom>
          <a:noFill/>
          <a:ln w="9525">
            <a:noFill/>
            <a:miter lim="800000"/>
            <a:headEnd/>
            <a:tailEnd/>
          </a:ln>
        </p:spPr>
      </p:pic>
      <p:pic>
        <p:nvPicPr>
          <p:cNvPr id="30724" name="Picture 4"/>
          <p:cNvPicPr>
            <a:picLocks noChangeAspect="1" noChangeArrowheads="1"/>
          </p:cNvPicPr>
          <p:nvPr/>
        </p:nvPicPr>
        <p:blipFill>
          <a:blip r:embed="rId4" cstate="print"/>
          <a:srcRect/>
          <a:stretch>
            <a:fillRect/>
          </a:stretch>
        </p:blipFill>
        <p:spPr bwMode="auto">
          <a:xfrm>
            <a:off x="1066799" y="6019800"/>
            <a:ext cx="5257801" cy="7214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停止事件传播</a:t>
            </a:r>
            <a:endParaRPr lang="en-US" altLang="zh-CN" sz="2400" dirty="0" smtClean="0"/>
          </a:p>
          <a:p>
            <a:pPr lvl="1"/>
            <a:r>
              <a:rPr lang="zh-CN" altLang="en-US" sz="2000" dirty="0" smtClean="0"/>
              <a:t>在任何事件阶段都可以使用事件的</a:t>
            </a:r>
            <a:r>
              <a:rPr lang="en-US" altLang="zh-CN" sz="2000" dirty="0" err="1" smtClean="0"/>
              <a:t>stopPropagation</a:t>
            </a:r>
            <a:r>
              <a:rPr lang="en-US" altLang="zh-CN" sz="2000" dirty="0" smtClean="0"/>
              <a:t>()</a:t>
            </a:r>
            <a:r>
              <a:rPr lang="zh-CN" altLang="en-US" sz="2000" dirty="0" smtClean="0"/>
              <a:t>或</a:t>
            </a:r>
            <a:r>
              <a:rPr lang="en-US" altLang="zh-CN" sz="2000" dirty="0" err="1" smtClean="0"/>
              <a:t>stopImmediatePropagation</a:t>
            </a:r>
            <a:r>
              <a:rPr lang="en-US" altLang="zh-CN" sz="2000" dirty="0" smtClean="0"/>
              <a:t>()</a:t>
            </a:r>
            <a:r>
              <a:rPr lang="zh-CN" altLang="en-US" sz="2000" dirty="0" smtClean="0"/>
              <a:t>停止事件向其它组件传播。</a:t>
            </a:r>
            <a:endParaRPr lang="en-US" altLang="zh-CN" sz="2000" dirty="0" smtClean="0"/>
          </a:p>
          <a:p>
            <a:pPr lvl="1"/>
            <a:r>
              <a:rPr lang="zh-CN" altLang="en-US" sz="2000" dirty="0" smtClean="0"/>
              <a:t>如果在事件上调用</a:t>
            </a:r>
            <a:r>
              <a:rPr lang="en-US" altLang="zh-CN" sz="2000" dirty="0" err="1" smtClean="0"/>
              <a:t>event.stopPropagation</a:t>
            </a:r>
            <a:r>
              <a:rPr lang="en-US" altLang="zh-CN" sz="2000" dirty="0" smtClean="0"/>
              <a:t>()</a:t>
            </a:r>
            <a:r>
              <a:rPr lang="zh-CN" altLang="en-US" sz="2000" dirty="0" smtClean="0"/>
              <a:t>，它会在给定组件上的所有其它事件监听器完成对这个事件的相应之后停止事件传播</a:t>
            </a:r>
            <a:endParaRPr lang="en-US" altLang="zh-CN" sz="2000" dirty="0" smtClean="0"/>
          </a:p>
          <a:p>
            <a:pPr lvl="1"/>
            <a:r>
              <a:rPr lang="zh-CN" altLang="en-US" sz="2000" dirty="0" smtClean="0"/>
              <a:t>如果在事件上调用</a:t>
            </a:r>
            <a:r>
              <a:rPr lang="en-US" altLang="zh-CN" sz="2000" dirty="0" err="1" smtClean="0"/>
              <a:t>event.stopImmediatePropagation</a:t>
            </a:r>
            <a:r>
              <a:rPr lang="en-US" altLang="zh-CN" sz="2000" dirty="0" smtClean="0"/>
              <a:t>()</a:t>
            </a:r>
            <a:r>
              <a:rPr lang="zh-CN" altLang="en-US" sz="2000" dirty="0" smtClean="0"/>
              <a:t>，事件会在传播到其它任何事件监听器之前被停止，即使这些事件监听器监听的都是同一个组件</a:t>
            </a:r>
            <a:endParaRPr lang="en-US" altLang="zh-CN" sz="2000" dirty="0" smtClean="0"/>
          </a:p>
          <a:p>
            <a:pPr lvl="1"/>
            <a:r>
              <a:rPr lang="zh-CN" altLang="en-US" sz="2000" dirty="0" smtClean="0"/>
              <a:t>与事件监听器的</a:t>
            </a:r>
            <a:r>
              <a:rPr lang="en-US" altLang="zh-CN" sz="2000" dirty="0" smtClean="0"/>
              <a:t>priority</a:t>
            </a:r>
            <a:r>
              <a:rPr lang="zh-CN" altLang="en-US" sz="2000" dirty="0" smtClean="0"/>
              <a:t>特性相结合使用，可以将某个函数设置为对事件的第一个响应者</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altLang="zh-CN" sz="3200" dirty="0" err="1" smtClean="0"/>
              <a:t>ActionScript</a:t>
            </a:r>
            <a:r>
              <a:rPr lang="zh-CN" altLang="en-US" sz="3200" dirty="0" smtClean="0"/>
              <a:t>基本语法</a:t>
            </a:r>
            <a:endParaRPr lang="en-US" altLang="zh-CN" sz="3200" dirty="0" smtClean="0"/>
          </a:p>
        </p:txBody>
      </p:sp>
      <p:sp>
        <p:nvSpPr>
          <p:cNvPr id="3" name="Content Placeholder 2"/>
          <p:cNvSpPr>
            <a:spLocks noGrp="1"/>
          </p:cNvSpPr>
          <p:nvPr>
            <p:ph idx="1"/>
          </p:nvPr>
        </p:nvSpPr>
        <p:spPr>
          <a:xfrm>
            <a:off x="457200" y="990600"/>
            <a:ext cx="8229600" cy="5715000"/>
          </a:xfrm>
        </p:spPr>
        <p:txBody>
          <a:bodyPr>
            <a:normAutofit/>
          </a:bodyPr>
          <a:lstStyle/>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smtClean="0"/>
              <a:t>CDDATA</a:t>
            </a:r>
            <a:r>
              <a:rPr lang="zh-CN" altLang="en-US" sz="2400" dirty="0" smtClean="0"/>
              <a:t>指令</a:t>
            </a:r>
            <a:endParaRPr lang="en-US" altLang="zh-CN" sz="2000" dirty="0" smtClean="0"/>
          </a:p>
          <a:p>
            <a:pPr lvl="1"/>
            <a:r>
              <a:rPr lang="en-US" altLang="zh-CN" sz="2000" dirty="0" smtClean="0"/>
              <a:t>CDDATA</a:t>
            </a:r>
            <a:r>
              <a:rPr lang="zh-CN" altLang="en-US" sz="2000" dirty="0" smtClean="0"/>
              <a:t>告诉</a:t>
            </a:r>
            <a:r>
              <a:rPr lang="en-US" altLang="zh-CN" sz="2000" dirty="0" smtClean="0"/>
              <a:t>Flex Builder</a:t>
            </a:r>
            <a:r>
              <a:rPr lang="zh-CN" altLang="en-US" sz="2000" dirty="0" smtClean="0"/>
              <a:t>及编译器，方括号</a:t>
            </a:r>
            <a:r>
              <a:rPr lang="en-US" altLang="zh-CN" sz="2000" dirty="0" smtClean="0"/>
              <a:t>([])</a:t>
            </a:r>
            <a:r>
              <a:rPr lang="zh-CN" altLang="en-US" sz="2000" dirty="0" smtClean="0"/>
              <a:t>中的内容原样不动，不做</a:t>
            </a:r>
            <a:r>
              <a:rPr lang="en-US" altLang="zh-CN" sz="2000" dirty="0" smtClean="0"/>
              <a:t>XML</a:t>
            </a:r>
            <a:r>
              <a:rPr lang="zh-CN" altLang="en-US" sz="2000" dirty="0" smtClean="0"/>
              <a:t>代码处理。但代码中包含</a:t>
            </a:r>
            <a:r>
              <a:rPr lang="en-US" altLang="zh-CN" sz="2000" dirty="0" smtClean="0"/>
              <a:t>&lt;</a:t>
            </a:r>
            <a:r>
              <a:rPr lang="zh-CN" altLang="en-US" sz="2000" dirty="0" smtClean="0"/>
              <a:t>或</a:t>
            </a:r>
            <a:r>
              <a:rPr lang="en-US" altLang="zh-CN" sz="2000" dirty="0" smtClean="0"/>
              <a:t>&gt;</a:t>
            </a:r>
            <a:r>
              <a:rPr lang="zh-CN" altLang="en-US" sz="2000" dirty="0" smtClean="0"/>
              <a:t>操作符，而且没有使用</a:t>
            </a:r>
            <a:r>
              <a:rPr lang="en-US" altLang="zh-CN" sz="2000" dirty="0" smtClean="0"/>
              <a:t>CDDATA</a:t>
            </a:r>
            <a:r>
              <a:rPr lang="zh-CN" altLang="en-US" sz="2000" dirty="0" smtClean="0"/>
              <a:t>指令，</a:t>
            </a:r>
            <a:r>
              <a:rPr lang="en-US" altLang="zh-CN" sz="2000" dirty="0" smtClean="0"/>
              <a:t>Flex</a:t>
            </a:r>
            <a:r>
              <a:rPr lang="zh-CN" altLang="en-US" sz="2000" dirty="0" smtClean="0"/>
              <a:t>就会认为它们是</a:t>
            </a:r>
            <a:r>
              <a:rPr lang="en-US" altLang="zh-CN" sz="2000" dirty="0" smtClean="0"/>
              <a:t>MXML</a:t>
            </a:r>
            <a:r>
              <a:rPr lang="zh-CN" altLang="en-US" sz="2000" dirty="0" smtClean="0"/>
              <a:t>中的开始和结束标签</a:t>
            </a:r>
            <a:endParaRPr lang="en-US" altLang="zh-CN" sz="2000" dirty="0" smtClean="0"/>
          </a:p>
          <a:p>
            <a:pPr lvl="1"/>
            <a:r>
              <a:rPr lang="zh-CN" altLang="en-US" sz="2000" dirty="0" smtClean="0"/>
              <a:t>始终把</a:t>
            </a:r>
            <a:r>
              <a:rPr lang="en-US" altLang="zh-CN" sz="2000" dirty="0" err="1" smtClean="0"/>
              <a:t>ActionScript</a:t>
            </a:r>
            <a:r>
              <a:rPr lang="zh-CN" altLang="en-US" sz="2000" dirty="0" smtClean="0"/>
              <a:t>代码块包含在</a:t>
            </a:r>
            <a:r>
              <a:rPr lang="en-US" altLang="zh-CN" sz="2000" dirty="0" smtClean="0"/>
              <a:t>CDDATA</a:t>
            </a:r>
            <a:r>
              <a:rPr lang="zh-CN" altLang="en-US" sz="2000" dirty="0" smtClean="0"/>
              <a:t>指令中</a:t>
            </a:r>
            <a:endParaRPr lang="en-US" altLang="zh-CN" sz="2000" dirty="0" smtClean="0"/>
          </a:p>
          <a:p>
            <a:pPr lvl="1"/>
            <a:r>
              <a:rPr lang="en-US" altLang="zh-CN" sz="2000" dirty="0" smtClean="0"/>
              <a:t>Imported packages only seen by the current file</a:t>
            </a:r>
            <a:endParaRPr lang="en-US" altLang="en-US" sz="2400" dirty="0" smtClean="0"/>
          </a:p>
          <a:p>
            <a:pPr lvl="1"/>
            <a:endParaRPr lang="en-US" sz="2000" dirty="0" smtClean="0"/>
          </a:p>
        </p:txBody>
      </p:sp>
      <p:pic>
        <p:nvPicPr>
          <p:cNvPr id="3074" name="Picture 2"/>
          <p:cNvPicPr>
            <a:picLocks noChangeAspect="1" noChangeArrowheads="1"/>
          </p:cNvPicPr>
          <p:nvPr/>
        </p:nvPicPr>
        <p:blipFill>
          <a:blip r:embed="rId2" cstate="print"/>
          <a:srcRect/>
          <a:stretch>
            <a:fillRect/>
          </a:stretch>
        </p:blipFill>
        <p:spPr bwMode="auto">
          <a:xfrm>
            <a:off x="2743200" y="1066800"/>
            <a:ext cx="5715000" cy="37206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事件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停止事件传播实例</a:t>
            </a:r>
            <a:endParaRPr lang="en-US" altLang="zh-CN" sz="2400" dirty="0" smtClean="0"/>
          </a:p>
          <a:p>
            <a:pPr lvl="1"/>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31746" name="Picture 2"/>
          <p:cNvPicPr>
            <a:picLocks noChangeAspect="1" noChangeArrowheads="1"/>
          </p:cNvPicPr>
          <p:nvPr/>
        </p:nvPicPr>
        <p:blipFill>
          <a:blip r:embed="rId3" cstate="print"/>
          <a:srcRect/>
          <a:stretch>
            <a:fillRect/>
          </a:stretch>
        </p:blipFill>
        <p:spPr bwMode="auto">
          <a:xfrm>
            <a:off x="914400" y="1143000"/>
            <a:ext cx="6877050" cy="539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菜单数据</a:t>
            </a:r>
            <a:endParaRPr lang="en-US" altLang="zh-CN" sz="2400" dirty="0" smtClean="0"/>
          </a:p>
          <a:p>
            <a:pPr lvl="1"/>
            <a:r>
              <a:rPr lang="zh-CN" altLang="en-US" sz="2000" dirty="0" smtClean="0"/>
              <a:t>嵌套的数组</a:t>
            </a:r>
            <a:r>
              <a:rPr lang="en-US" altLang="zh-CN" sz="2000" dirty="0" smtClean="0"/>
              <a:t>(Array) : </a:t>
            </a:r>
            <a:r>
              <a:rPr lang="zh-CN" altLang="en-US" sz="2000" dirty="0" smtClean="0"/>
              <a:t>节约内存，底层数据变化不能反映到视图上</a:t>
            </a:r>
            <a:endParaRPr lang="en-US" altLang="zh-CN" sz="2000" dirty="0" smtClean="0"/>
          </a:p>
          <a:p>
            <a:pPr lvl="1"/>
            <a:r>
              <a:rPr lang="zh-CN" altLang="en-US" sz="2000" dirty="0" smtClean="0"/>
              <a:t>嵌套的数组集合</a:t>
            </a:r>
            <a:r>
              <a:rPr lang="en-US" altLang="zh-CN" sz="2000" dirty="0" smtClean="0"/>
              <a:t>(</a:t>
            </a:r>
            <a:r>
              <a:rPr lang="en-US" altLang="zh-CN" sz="2000" dirty="0" err="1" smtClean="0"/>
              <a:t>ArrayCollection</a:t>
            </a:r>
            <a:r>
              <a:rPr lang="en-US" altLang="zh-CN" sz="2000" dirty="0" smtClean="0"/>
              <a:t>): </a:t>
            </a:r>
            <a:r>
              <a:rPr lang="zh-CN" altLang="en-US" sz="2000" dirty="0" smtClean="0"/>
              <a:t>高级对象，底层数据变化不会自动反应到视图上，内存消耗较大</a:t>
            </a:r>
            <a:endParaRPr lang="en-US" altLang="zh-CN" sz="2000" dirty="0" smtClean="0"/>
          </a:p>
          <a:p>
            <a:pPr lvl="1"/>
            <a:r>
              <a:rPr lang="zh-CN" altLang="en-US" sz="2000" dirty="0" smtClean="0"/>
              <a:t>模型</a:t>
            </a:r>
            <a:r>
              <a:rPr lang="en-US" altLang="zh-CN" sz="2000" dirty="0" smtClean="0"/>
              <a:t>(Model): </a:t>
            </a:r>
            <a:r>
              <a:rPr lang="zh-CN" altLang="en-US" sz="2000" dirty="0" smtClean="0"/>
              <a:t>内存开销较小，更深层次</a:t>
            </a:r>
            <a:r>
              <a:rPr lang="en-US" altLang="zh-CN" sz="2000" dirty="0" smtClean="0"/>
              <a:t>(&gt;=3</a:t>
            </a:r>
            <a:r>
              <a:rPr lang="zh-CN" altLang="en-US" sz="2000" dirty="0" smtClean="0"/>
              <a:t>层</a:t>
            </a:r>
            <a:r>
              <a:rPr lang="en-US" altLang="zh-CN" sz="2000" dirty="0" smtClean="0"/>
              <a:t>)</a:t>
            </a:r>
            <a:r>
              <a:rPr lang="zh-CN" altLang="en-US" sz="2000" dirty="0" smtClean="0"/>
              <a:t>的节点名必须为</a:t>
            </a:r>
            <a:r>
              <a:rPr lang="en-US" altLang="zh-CN" sz="2000" dirty="0" smtClean="0"/>
              <a:t>children</a:t>
            </a:r>
            <a:r>
              <a:rPr lang="zh-CN" altLang="en-US" sz="2000" dirty="0" smtClean="0"/>
              <a:t>，方便实现绑定</a:t>
            </a:r>
            <a:endParaRPr lang="en-US" altLang="zh-CN" sz="2000" dirty="0" smtClean="0"/>
          </a:p>
          <a:p>
            <a:pPr lvl="1"/>
            <a:r>
              <a:rPr lang="en-US" altLang="zh-CN" sz="2000" dirty="0" smtClean="0"/>
              <a:t>XML</a:t>
            </a:r>
            <a:r>
              <a:rPr lang="zh-CN" altLang="en-US" sz="2000" dirty="0" smtClean="0"/>
              <a:t>组件</a:t>
            </a:r>
            <a:r>
              <a:rPr lang="en-US" altLang="zh-CN" sz="2000" dirty="0" smtClean="0"/>
              <a:t>: </a:t>
            </a:r>
            <a:r>
              <a:rPr lang="zh-CN" altLang="en-US" sz="2000" dirty="0" smtClean="0"/>
              <a:t>可以随意命名节点，可以使用</a:t>
            </a:r>
            <a:r>
              <a:rPr lang="en-US" altLang="zh-CN" sz="2000" dirty="0" smtClean="0"/>
              <a:t>source</a:t>
            </a:r>
            <a:r>
              <a:rPr lang="zh-CN" altLang="en-US" sz="2000" dirty="0" smtClean="0"/>
              <a:t>从文件中导入数据，但必须只有一个根节点。底层数据变化不会自动反应到视图上</a:t>
            </a:r>
            <a:endParaRPr lang="en-US" altLang="zh-CN" sz="2000" dirty="0" smtClean="0"/>
          </a:p>
          <a:p>
            <a:pPr lvl="1"/>
            <a:r>
              <a:rPr lang="en-US" altLang="zh-CN" sz="2000" dirty="0" err="1" smtClean="0"/>
              <a:t>XMLList</a:t>
            </a:r>
            <a:r>
              <a:rPr lang="zh-CN" altLang="en-US" sz="2000" dirty="0" smtClean="0"/>
              <a:t>组件</a:t>
            </a:r>
            <a:r>
              <a:rPr lang="en-US" altLang="zh-CN" sz="2000" dirty="0" smtClean="0"/>
              <a:t>: </a:t>
            </a:r>
            <a:r>
              <a:rPr lang="zh-CN" altLang="en-US" sz="2000" dirty="0" smtClean="0"/>
              <a:t>可以随意命名节点，可以使用</a:t>
            </a:r>
            <a:r>
              <a:rPr lang="en-US" altLang="zh-CN" sz="2000" dirty="0" smtClean="0"/>
              <a:t>source</a:t>
            </a:r>
            <a:r>
              <a:rPr lang="zh-CN" altLang="en-US" sz="2000" dirty="0" smtClean="0"/>
              <a:t>从文件中导入数据，可以有多个根节点。底层数据变化不会自动反应到视图上</a:t>
            </a:r>
            <a:endParaRPr lang="en-US" altLang="zh-CN" sz="2000" dirty="0" smtClean="0"/>
          </a:p>
          <a:p>
            <a:pPr lvl="1"/>
            <a:r>
              <a:rPr lang="en-US" altLang="zh-CN" sz="2000" dirty="0" err="1" smtClean="0"/>
              <a:t>XMLListCollection</a:t>
            </a:r>
            <a:r>
              <a:rPr lang="zh-CN" altLang="en-US" sz="2000" dirty="0" smtClean="0"/>
              <a:t>组件</a:t>
            </a:r>
            <a:r>
              <a:rPr lang="en-US" altLang="zh-CN" sz="2000" dirty="0" smtClean="0"/>
              <a:t>: </a:t>
            </a:r>
            <a:r>
              <a:rPr lang="zh-CN" altLang="en-US" sz="2000" dirty="0" smtClean="0"/>
              <a:t>高级对象，具有</a:t>
            </a:r>
            <a:r>
              <a:rPr lang="en-US" altLang="zh-CN" sz="2000" dirty="0" smtClean="0"/>
              <a:t>XML</a:t>
            </a:r>
            <a:r>
              <a:rPr lang="zh-CN" altLang="en-US" sz="2000" dirty="0" smtClean="0"/>
              <a:t>的所有优点，底层数据变化不会自动反应到视图上，内存消耗较大</a:t>
            </a:r>
            <a:endParaRPr lang="en-US" altLang="zh-CN" sz="2000" dirty="0" smtClean="0"/>
          </a:p>
          <a:p>
            <a:pPr marL="742950" lvl="2" indent="-342900"/>
            <a:endParaRPr lang="en-US" altLang="zh-CN" sz="2000" dirty="0" smtClean="0"/>
          </a:p>
          <a:p>
            <a:pPr lvl="1"/>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创建菜单</a:t>
            </a:r>
            <a:endParaRPr lang="en-US" altLang="zh-CN" sz="2400" dirty="0" smtClean="0"/>
          </a:p>
          <a:p>
            <a:pPr lvl="1"/>
            <a:endParaRPr lang="en-US" altLang="zh-CN" sz="2000" dirty="0" smtClean="0"/>
          </a:p>
          <a:p>
            <a:pPr lvl="1"/>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32770" name="Picture 2"/>
          <p:cNvPicPr>
            <a:picLocks noChangeAspect="1" noChangeArrowheads="1"/>
          </p:cNvPicPr>
          <p:nvPr/>
        </p:nvPicPr>
        <p:blipFill>
          <a:blip r:embed="rId3" cstate="print"/>
          <a:srcRect/>
          <a:stretch>
            <a:fillRect/>
          </a:stretch>
        </p:blipFill>
        <p:spPr bwMode="auto">
          <a:xfrm>
            <a:off x="2133600" y="1219200"/>
            <a:ext cx="6867525" cy="5257800"/>
          </a:xfrm>
          <a:prstGeom prst="rect">
            <a:avLst/>
          </a:prstGeom>
          <a:noFill/>
          <a:ln w="9525">
            <a:noFill/>
            <a:miter lim="800000"/>
            <a:headEnd/>
            <a:tailEnd/>
          </a:ln>
        </p:spPr>
      </p:pic>
      <p:pic>
        <p:nvPicPr>
          <p:cNvPr id="32771" name="Picture 3"/>
          <p:cNvPicPr>
            <a:picLocks noChangeAspect="1" noChangeArrowheads="1"/>
          </p:cNvPicPr>
          <p:nvPr/>
        </p:nvPicPr>
        <p:blipFill>
          <a:blip r:embed="rId4" cstate="print"/>
          <a:srcRect/>
          <a:stretch>
            <a:fillRect/>
          </a:stretch>
        </p:blipFill>
        <p:spPr bwMode="auto">
          <a:xfrm>
            <a:off x="0" y="3429000"/>
            <a:ext cx="2857500" cy="160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创建菜单</a:t>
            </a:r>
            <a:endParaRPr lang="en-US" altLang="zh-CN" sz="2400" dirty="0" smtClean="0"/>
          </a:p>
          <a:p>
            <a:pPr lvl="1"/>
            <a:r>
              <a:rPr lang="en-US" altLang="zh-CN" sz="2000" dirty="0" smtClean="0"/>
              <a:t>Flex 4</a:t>
            </a:r>
            <a:r>
              <a:rPr lang="zh-CN" altLang="en-US" sz="2000" dirty="0" smtClean="0"/>
              <a:t>中引入了</a:t>
            </a:r>
            <a:r>
              <a:rPr lang="en-US" altLang="zh-CN" sz="2000" dirty="0" smtClean="0"/>
              <a:t>&lt;</a:t>
            </a:r>
            <a:r>
              <a:rPr lang="en-US" altLang="zh-CN" sz="2000" dirty="0" err="1" smtClean="0"/>
              <a:t>fx:Declaration</a:t>
            </a:r>
            <a:r>
              <a:rPr lang="en-US" altLang="zh-CN" sz="2000" dirty="0" smtClean="0"/>
              <a:t>&gt;</a:t>
            </a:r>
            <a:r>
              <a:rPr lang="zh-CN" altLang="en-US" sz="2000" dirty="0" smtClean="0"/>
              <a:t>标签以便更好地支持</a:t>
            </a:r>
            <a:r>
              <a:rPr lang="en-US" altLang="zh-CN" sz="2000" dirty="0" smtClean="0"/>
              <a:t>FXG</a:t>
            </a:r>
            <a:r>
              <a:rPr lang="zh-CN" altLang="en-US" sz="2000" dirty="0" smtClean="0"/>
              <a:t>，以及使用</a:t>
            </a:r>
            <a:r>
              <a:rPr lang="en-US" altLang="zh-CN" sz="2000" dirty="0" smtClean="0"/>
              <a:t>MXML</a:t>
            </a:r>
            <a:r>
              <a:rPr lang="zh-CN" altLang="en-US" sz="2000" dirty="0" smtClean="0"/>
              <a:t>和</a:t>
            </a:r>
            <a:r>
              <a:rPr lang="en-US" altLang="zh-CN" sz="2000" dirty="0" smtClean="0"/>
              <a:t>FXG</a:t>
            </a:r>
            <a:r>
              <a:rPr lang="zh-CN" altLang="en-US" sz="2000" dirty="0" smtClean="0"/>
              <a:t>在处理非默认的，非可视化的属性声明时更好地保持一致。在</a:t>
            </a:r>
            <a:r>
              <a:rPr lang="en-US" altLang="zh-CN" sz="2000" dirty="0" smtClean="0"/>
              <a:t>&lt;</a:t>
            </a:r>
            <a:r>
              <a:rPr lang="en-US" altLang="zh-CN" sz="2000" dirty="0" err="1" smtClean="0"/>
              <a:t>fx:Declaration</a:t>
            </a:r>
            <a:r>
              <a:rPr lang="en-US" altLang="zh-CN" sz="2000" dirty="0" smtClean="0"/>
              <a:t>&gt;</a:t>
            </a:r>
            <a:r>
              <a:rPr lang="zh-CN" altLang="en-US" sz="2000" dirty="0" smtClean="0"/>
              <a:t>标签中可以声明视觉子组件，但是它们按照非视觉组件的方式实例化，并且不会通过</a:t>
            </a:r>
            <a:r>
              <a:rPr lang="en-US" altLang="zh-CN" sz="2000" dirty="0" err="1" smtClean="0"/>
              <a:t>addChild</a:t>
            </a:r>
            <a:r>
              <a:rPr lang="en-US" altLang="zh-CN" sz="2000" dirty="0" smtClean="0"/>
              <a:t>()</a:t>
            </a:r>
            <a:r>
              <a:rPr lang="zh-CN" altLang="en-US" sz="2000" dirty="0" smtClean="0"/>
              <a:t>添加到容器中</a:t>
            </a:r>
            <a:endParaRPr lang="en-US" altLang="zh-CN" sz="2000" dirty="0" smtClean="0"/>
          </a:p>
          <a:p>
            <a:pPr lvl="1"/>
            <a:r>
              <a:rPr lang="zh-CN" altLang="en-US" sz="2000" dirty="0" smtClean="0"/>
              <a:t>通过</a:t>
            </a:r>
            <a:r>
              <a:rPr lang="en-US" altLang="zh-CN" sz="2000" dirty="0" smtClean="0"/>
              <a:t>@</a:t>
            </a:r>
            <a:r>
              <a:rPr lang="zh-CN" altLang="en-US" sz="2000" dirty="0" smtClean="0"/>
              <a:t>符号指定</a:t>
            </a:r>
            <a:r>
              <a:rPr lang="en-US" altLang="zh-CN" sz="2000" dirty="0" smtClean="0"/>
              <a:t>XML</a:t>
            </a:r>
            <a:r>
              <a:rPr lang="zh-CN" altLang="en-US" sz="2000" dirty="0" smtClean="0"/>
              <a:t>节点中需要展现的属性。数组集合不能使用</a:t>
            </a:r>
            <a:r>
              <a:rPr lang="en-US" altLang="zh-CN" sz="2000" dirty="0" smtClean="0"/>
              <a:t>@</a:t>
            </a:r>
            <a:r>
              <a:rPr lang="zh-CN" altLang="en-US" sz="2000" dirty="0" smtClean="0"/>
              <a:t>声明</a:t>
            </a:r>
            <a:endParaRPr lang="en-US" altLang="zh-CN" sz="2000" dirty="0" smtClean="0"/>
          </a:p>
          <a:p>
            <a:pPr lvl="1"/>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33794" name="Picture 2"/>
          <p:cNvPicPr>
            <a:picLocks noChangeAspect="1" noChangeArrowheads="1"/>
          </p:cNvPicPr>
          <p:nvPr/>
        </p:nvPicPr>
        <p:blipFill>
          <a:blip r:embed="rId3" cstate="print"/>
          <a:srcRect/>
          <a:stretch>
            <a:fillRect/>
          </a:stretch>
        </p:blipFill>
        <p:spPr bwMode="auto">
          <a:xfrm>
            <a:off x="1219200" y="4114800"/>
            <a:ext cx="6829425"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菜单项</a:t>
            </a:r>
            <a:r>
              <a:rPr lang="en-US" altLang="zh-CN" sz="2400" dirty="0" smtClean="0"/>
              <a:t/>
            </a:r>
            <a:br>
              <a:rPr lang="en-US" altLang="zh-CN" sz="2400" dirty="0" smtClean="0"/>
            </a:br>
            <a:r>
              <a:rPr lang="zh-CN" altLang="en-US" sz="2400" dirty="0" smtClean="0"/>
              <a:t>属性</a:t>
            </a:r>
            <a:endParaRPr lang="en-US" altLang="zh-CN" sz="2400" dirty="0" smtClean="0"/>
          </a:p>
          <a:p>
            <a:pPr lvl="1"/>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34818" name="Picture 2"/>
          <p:cNvPicPr>
            <a:picLocks noChangeAspect="1" noChangeArrowheads="1"/>
          </p:cNvPicPr>
          <p:nvPr/>
        </p:nvPicPr>
        <p:blipFill>
          <a:blip r:embed="rId3" cstate="print"/>
          <a:srcRect/>
          <a:stretch>
            <a:fillRect/>
          </a:stretch>
        </p:blipFill>
        <p:spPr bwMode="auto">
          <a:xfrm>
            <a:off x="2057400" y="0"/>
            <a:ext cx="6867525" cy="6724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菜单项属性</a:t>
            </a:r>
            <a:r>
              <a:rPr lang="en-US" altLang="zh-CN" sz="2400" dirty="0" smtClean="0"/>
              <a:t/>
            </a:r>
            <a:br>
              <a:rPr lang="en-US" altLang="zh-CN" sz="2400" dirty="0" smtClean="0"/>
            </a:br>
            <a:r>
              <a:rPr lang="zh-CN" altLang="en-US" sz="2400" dirty="0" smtClean="0"/>
              <a:t>实例</a:t>
            </a:r>
            <a:endParaRPr lang="en-US" altLang="zh-CN" sz="2400" dirty="0" smtClean="0"/>
          </a:p>
          <a:p>
            <a:pPr lvl="1"/>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35842" name="Picture 2"/>
          <p:cNvPicPr>
            <a:picLocks noChangeAspect="1" noChangeArrowheads="1"/>
          </p:cNvPicPr>
          <p:nvPr/>
        </p:nvPicPr>
        <p:blipFill>
          <a:blip r:embed="rId3" cstate="print"/>
          <a:srcRect/>
          <a:stretch>
            <a:fillRect/>
          </a:stretch>
        </p:blipFill>
        <p:spPr bwMode="auto">
          <a:xfrm>
            <a:off x="3030341" y="990600"/>
            <a:ext cx="6113659" cy="586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和菜单项交互</a:t>
            </a:r>
            <a:endParaRPr lang="en-US" altLang="zh-CN" sz="2400" dirty="0" smtClean="0"/>
          </a:p>
          <a:p>
            <a:pPr lvl="1"/>
            <a:r>
              <a:rPr lang="en-US" altLang="zh-CN" sz="2400" dirty="0" err="1" smtClean="0"/>
              <a:t>MenuEvent</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36866" name="Picture 2"/>
          <p:cNvPicPr>
            <a:picLocks noChangeAspect="1" noChangeArrowheads="1"/>
          </p:cNvPicPr>
          <p:nvPr/>
        </p:nvPicPr>
        <p:blipFill>
          <a:blip r:embed="rId3" cstate="print"/>
          <a:srcRect/>
          <a:stretch>
            <a:fillRect/>
          </a:stretch>
        </p:blipFill>
        <p:spPr bwMode="auto">
          <a:xfrm>
            <a:off x="990600" y="2133600"/>
            <a:ext cx="6889463"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菜单栏</a:t>
            </a:r>
            <a:endParaRPr lang="en-US" altLang="zh-CN" sz="2400" dirty="0" smtClean="0"/>
          </a:p>
          <a:p>
            <a:pPr lvl="1"/>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37890" name="Picture 2"/>
          <p:cNvPicPr>
            <a:picLocks noChangeAspect="1" noChangeArrowheads="1"/>
          </p:cNvPicPr>
          <p:nvPr/>
        </p:nvPicPr>
        <p:blipFill>
          <a:blip r:embed="rId3" cstate="print"/>
          <a:srcRect/>
          <a:stretch>
            <a:fillRect/>
          </a:stretch>
        </p:blipFill>
        <p:spPr bwMode="auto">
          <a:xfrm>
            <a:off x="457200" y="1676400"/>
            <a:ext cx="6638925" cy="4229100"/>
          </a:xfrm>
          <a:prstGeom prst="rect">
            <a:avLst/>
          </a:prstGeom>
          <a:noFill/>
          <a:ln w="9525">
            <a:noFill/>
            <a:miter lim="800000"/>
            <a:headEnd/>
            <a:tailEnd/>
          </a:ln>
        </p:spPr>
      </p:pic>
      <p:pic>
        <p:nvPicPr>
          <p:cNvPr id="37891" name="Picture 3"/>
          <p:cNvPicPr>
            <a:picLocks noChangeAspect="1" noChangeArrowheads="1"/>
          </p:cNvPicPr>
          <p:nvPr/>
        </p:nvPicPr>
        <p:blipFill>
          <a:blip r:embed="rId4" cstate="print"/>
          <a:srcRect/>
          <a:stretch>
            <a:fillRect/>
          </a:stretch>
        </p:blipFill>
        <p:spPr bwMode="auto">
          <a:xfrm>
            <a:off x="5917580" y="3581400"/>
            <a:ext cx="2693020" cy="1314450"/>
          </a:xfrm>
          <a:prstGeom prst="rect">
            <a:avLst/>
          </a:prstGeom>
          <a:noFill/>
          <a:ln w="9525">
            <a:noFill/>
            <a:miter lim="800000"/>
            <a:headEnd/>
            <a:tailEnd/>
          </a:ln>
        </p:spPr>
      </p:pic>
      <p:pic>
        <p:nvPicPr>
          <p:cNvPr id="37892" name="Picture 4"/>
          <p:cNvPicPr>
            <a:picLocks noChangeAspect="1" noChangeArrowheads="1"/>
          </p:cNvPicPr>
          <p:nvPr/>
        </p:nvPicPr>
        <p:blipFill>
          <a:blip r:embed="rId5" cstate="print"/>
          <a:srcRect/>
          <a:stretch>
            <a:fillRect/>
          </a:stretch>
        </p:blipFill>
        <p:spPr bwMode="auto">
          <a:xfrm>
            <a:off x="533400" y="6096000"/>
            <a:ext cx="5448300" cy="447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与菜单栏交互</a:t>
            </a:r>
            <a:endParaRPr lang="en-US" altLang="zh-CN" sz="2400" dirty="0" smtClean="0"/>
          </a:p>
          <a:p>
            <a:pPr lvl="1"/>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38914" name="Picture 2"/>
          <p:cNvPicPr>
            <a:picLocks noChangeAspect="1" noChangeArrowheads="1"/>
          </p:cNvPicPr>
          <p:nvPr/>
        </p:nvPicPr>
        <p:blipFill>
          <a:blip r:embed="rId3" cstate="print"/>
          <a:srcRect/>
          <a:stretch>
            <a:fillRect/>
          </a:stretch>
        </p:blipFill>
        <p:spPr bwMode="auto">
          <a:xfrm>
            <a:off x="838200" y="1600200"/>
            <a:ext cx="6905625" cy="2209800"/>
          </a:xfrm>
          <a:prstGeom prst="rect">
            <a:avLst/>
          </a:prstGeom>
          <a:noFill/>
          <a:ln w="9525">
            <a:noFill/>
            <a:miter lim="800000"/>
            <a:headEnd/>
            <a:tailEnd/>
          </a:ln>
        </p:spPr>
      </p:pic>
      <p:pic>
        <p:nvPicPr>
          <p:cNvPr id="38915" name="Picture 3"/>
          <p:cNvPicPr>
            <a:picLocks noChangeAspect="1" noChangeArrowheads="1"/>
          </p:cNvPicPr>
          <p:nvPr/>
        </p:nvPicPr>
        <p:blipFill>
          <a:blip r:embed="rId4" cstate="print"/>
          <a:srcRect/>
          <a:stretch>
            <a:fillRect/>
          </a:stretch>
        </p:blipFill>
        <p:spPr bwMode="auto">
          <a:xfrm>
            <a:off x="762000" y="3971925"/>
            <a:ext cx="6877050" cy="2886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ViewStack</a:t>
            </a:r>
            <a:endParaRPr lang="en-US" altLang="zh-CN" sz="2400" dirty="0" smtClean="0"/>
          </a:p>
          <a:p>
            <a:pPr lvl="1"/>
            <a:r>
              <a:rPr lang="zh-CN" altLang="en-US" sz="2000" dirty="0" smtClean="0"/>
              <a:t>每个子容器都是</a:t>
            </a:r>
            <a:r>
              <a:rPr lang="en-US" altLang="zh-CN" sz="2000" dirty="0" err="1" smtClean="0"/>
              <a:t>NavigatorContent</a:t>
            </a:r>
            <a:r>
              <a:rPr lang="en-US" altLang="zh-CN" sz="2000" dirty="0" smtClean="0"/>
              <a:t>(</a:t>
            </a:r>
            <a:r>
              <a:rPr lang="zh-CN" altLang="en-US" sz="2000" dirty="0" smtClean="0"/>
              <a:t>延迟实例化</a:t>
            </a:r>
            <a:r>
              <a:rPr lang="en-US" altLang="zh-CN" sz="2000" dirty="0" smtClean="0"/>
              <a:t>)</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39940" name="Picture 4"/>
          <p:cNvPicPr>
            <a:picLocks noChangeAspect="1" noChangeArrowheads="1"/>
          </p:cNvPicPr>
          <p:nvPr/>
        </p:nvPicPr>
        <p:blipFill>
          <a:blip r:embed="rId3" cstate="print"/>
          <a:srcRect/>
          <a:stretch>
            <a:fillRect/>
          </a:stretch>
        </p:blipFill>
        <p:spPr bwMode="auto">
          <a:xfrm>
            <a:off x="990600" y="2133600"/>
            <a:ext cx="6953250" cy="3952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200" dirty="0" err="1" smtClean="0"/>
              <a:t>A</a:t>
            </a:r>
            <a:r>
              <a:rPr lang="en-US" altLang="zh-CN" sz="3200" dirty="0" err="1" smtClean="0"/>
              <a:t>ctionScript</a:t>
            </a:r>
            <a:endParaRPr lang="en-US" sz="3200" dirty="0"/>
          </a:p>
        </p:txBody>
      </p:sp>
      <p:sp>
        <p:nvSpPr>
          <p:cNvPr id="3" name="Content Placeholder 2"/>
          <p:cNvSpPr>
            <a:spLocks noGrp="1"/>
          </p:cNvSpPr>
          <p:nvPr>
            <p:ph idx="1"/>
          </p:nvPr>
        </p:nvSpPr>
        <p:spPr>
          <a:xfrm>
            <a:off x="457200" y="990600"/>
            <a:ext cx="8229600" cy="5715000"/>
          </a:xfrm>
        </p:spPr>
        <p:txBody>
          <a:bodyPr>
            <a:normAutofit/>
          </a:bodyPr>
          <a:lstStyle/>
          <a:p>
            <a:pPr marL="342900" lvl="1" indent="-342900">
              <a:buFont typeface="Arial" pitchFamily="34" charset="0"/>
              <a:buChar char="•"/>
            </a:pPr>
            <a:r>
              <a:rPr lang="zh-CN" altLang="en-US" sz="2400" dirty="0" smtClean="0"/>
              <a:t>将</a:t>
            </a:r>
            <a:r>
              <a:rPr lang="en-US" altLang="zh-CN" sz="2400" dirty="0" err="1" smtClean="0"/>
              <a:t>ActionScript</a:t>
            </a:r>
            <a:r>
              <a:rPr lang="zh-CN" altLang="en-US" sz="2400" dirty="0" smtClean="0"/>
              <a:t>代码和</a:t>
            </a:r>
            <a:r>
              <a:rPr lang="en-US" altLang="zh-CN" sz="2400" dirty="0" smtClean="0"/>
              <a:t>MXML</a:t>
            </a:r>
            <a:r>
              <a:rPr lang="zh-CN" altLang="en-US" sz="2400" dirty="0" smtClean="0"/>
              <a:t>代码分离</a:t>
            </a:r>
            <a:endParaRPr lang="en-US" altLang="zh-CN" sz="2400" dirty="0" smtClean="0"/>
          </a:p>
          <a:p>
            <a:pPr lvl="1"/>
            <a:endParaRPr lang="en-US" sz="2000" dirty="0" smtClean="0"/>
          </a:p>
        </p:txBody>
      </p:sp>
      <p:pic>
        <p:nvPicPr>
          <p:cNvPr id="4101" name="Picture 5"/>
          <p:cNvPicPr>
            <a:picLocks noChangeAspect="1" noChangeArrowheads="1"/>
          </p:cNvPicPr>
          <p:nvPr/>
        </p:nvPicPr>
        <p:blipFill>
          <a:blip r:embed="rId2" cstate="print"/>
          <a:srcRect/>
          <a:stretch>
            <a:fillRect/>
          </a:stretch>
        </p:blipFill>
        <p:spPr bwMode="auto">
          <a:xfrm>
            <a:off x="1676400" y="1524000"/>
            <a:ext cx="5985641"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ViewStack</a:t>
            </a:r>
            <a:r>
              <a:rPr lang="en-US" altLang="zh-CN" sz="2400" dirty="0" smtClean="0"/>
              <a:t> + </a:t>
            </a:r>
            <a:r>
              <a:rPr lang="en-US" altLang="zh-CN" sz="2400" dirty="0" err="1" smtClean="0"/>
              <a:t>ButtonBar</a:t>
            </a:r>
            <a:endParaRPr lang="en-US" altLang="zh-CN" sz="2400" dirty="0" smtClean="0"/>
          </a:p>
          <a:p>
            <a:pPr lvl="1"/>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40962" name="Picture 2"/>
          <p:cNvPicPr>
            <a:picLocks noChangeAspect="1" noChangeArrowheads="1"/>
          </p:cNvPicPr>
          <p:nvPr/>
        </p:nvPicPr>
        <p:blipFill>
          <a:blip r:embed="rId3" cstate="print"/>
          <a:srcRect/>
          <a:stretch>
            <a:fillRect/>
          </a:stretch>
        </p:blipFill>
        <p:spPr bwMode="auto">
          <a:xfrm>
            <a:off x="838200" y="1676400"/>
            <a:ext cx="6867525" cy="3362325"/>
          </a:xfrm>
          <a:prstGeom prst="rect">
            <a:avLst/>
          </a:prstGeom>
          <a:noFill/>
          <a:ln w="9525">
            <a:noFill/>
            <a:miter lim="800000"/>
            <a:headEnd/>
            <a:tailEnd/>
          </a:ln>
        </p:spPr>
      </p:pic>
      <p:pic>
        <p:nvPicPr>
          <p:cNvPr id="40963" name="Picture 3"/>
          <p:cNvPicPr>
            <a:picLocks noChangeAspect="1" noChangeArrowheads="1"/>
          </p:cNvPicPr>
          <p:nvPr/>
        </p:nvPicPr>
        <p:blipFill>
          <a:blip r:embed="rId4" cstate="print"/>
          <a:srcRect/>
          <a:stretch>
            <a:fillRect/>
          </a:stretch>
        </p:blipFill>
        <p:spPr bwMode="auto">
          <a:xfrm>
            <a:off x="3581400" y="4695825"/>
            <a:ext cx="3524250" cy="2162175"/>
          </a:xfrm>
          <a:prstGeom prst="rect">
            <a:avLst/>
          </a:prstGeom>
          <a:noFill/>
          <a:ln w="9525">
            <a:noFill/>
            <a:miter lim="800000"/>
            <a:headEnd/>
            <a:tailEnd/>
          </a:ln>
        </p:spPr>
      </p:pic>
      <p:pic>
        <p:nvPicPr>
          <p:cNvPr id="40964" name="Picture 4"/>
          <p:cNvPicPr>
            <a:picLocks noChangeAspect="1" noChangeArrowheads="1"/>
          </p:cNvPicPr>
          <p:nvPr/>
        </p:nvPicPr>
        <p:blipFill>
          <a:blip r:embed="rId5" cstate="print"/>
          <a:srcRect/>
          <a:stretch>
            <a:fillRect/>
          </a:stretch>
        </p:blipFill>
        <p:spPr bwMode="auto">
          <a:xfrm>
            <a:off x="381000" y="5410200"/>
            <a:ext cx="2914650" cy="91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与</a:t>
            </a:r>
            <a:r>
              <a:rPr lang="en-US" altLang="zh-CN" sz="2400" dirty="0" err="1" smtClean="0"/>
              <a:t>ViewStack</a:t>
            </a:r>
            <a:r>
              <a:rPr lang="en-US" altLang="zh-CN" sz="2400" dirty="0" smtClean="0"/>
              <a:t> </a:t>
            </a:r>
            <a:r>
              <a:rPr lang="zh-CN" altLang="en-US" sz="2400" dirty="0" smtClean="0"/>
              <a:t>交互</a:t>
            </a:r>
            <a:endParaRPr lang="en-US" altLang="zh-CN" sz="2400" dirty="0" smtClean="0"/>
          </a:p>
          <a:p>
            <a:pPr lvl="1"/>
            <a:r>
              <a:rPr lang="en-US" altLang="zh-CN" sz="2000" dirty="0" err="1" smtClean="0"/>
              <a:t>ViewStack.selectedIndex</a:t>
            </a:r>
            <a:r>
              <a:rPr lang="en-US" altLang="zh-CN" sz="2000" dirty="0" smtClean="0"/>
              <a:t>/</a:t>
            </a:r>
            <a:r>
              <a:rPr lang="en-US" altLang="zh-CN" sz="2000" dirty="0" err="1" smtClean="0"/>
              <a:t>selectedChild</a:t>
            </a:r>
            <a:r>
              <a:rPr lang="zh-CN" altLang="en-US" sz="2000" dirty="0" smtClean="0"/>
              <a:t>控制选中</a:t>
            </a:r>
            <a:r>
              <a:rPr lang="en-US" altLang="zh-CN" sz="2000" dirty="0" err="1" smtClean="0"/>
              <a:t>NavigatorContent</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41986" name="Picture 2"/>
          <p:cNvPicPr>
            <a:picLocks noChangeAspect="1" noChangeArrowheads="1"/>
          </p:cNvPicPr>
          <p:nvPr/>
        </p:nvPicPr>
        <p:blipFill>
          <a:blip r:embed="rId3" cstate="print"/>
          <a:srcRect/>
          <a:stretch>
            <a:fillRect/>
          </a:stretch>
        </p:blipFill>
        <p:spPr bwMode="auto">
          <a:xfrm>
            <a:off x="914400" y="2057400"/>
            <a:ext cx="6781800" cy="1533525"/>
          </a:xfrm>
          <a:prstGeom prst="rect">
            <a:avLst/>
          </a:prstGeom>
          <a:noFill/>
          <a:ln w="9525">
            <a:noFill/>
            <a:miter lim="800000"/>
            <a:headEnd/>
            <a:tailEnd/>
          </a:ln>
        </p:spPr>
      </p:pic>
      <p:pic>
        <p:nvPicPr>
          <p:cNvPr id="41987" name="Picture 3"/>
          <p:cNvPicPr>
            <a:picLocks noChangeAspect="1" noChangeArrowheads="1"/>
          </p:cNvPicPr>
          <p:nvPr/>
        </p:nvPicPr>
        <p:blipFill>
          <a:blip r:embed="rId4" cstate="print"/>
          <a:srcRect/>
          <a:stretch>
            <a:fillRect/>
          </a:stretch>
        </p:blipFill>
        <p:spPr bwMode="auto">
          <a:xfrm>
            <a:off x="914400" y="3705225"/>
            <a:ext cx="6657975" cy="315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TabNavigator</a:t>
            </a:r>
            <a:endParaRPr lang="en-US" altLang="zh-CN" sz="2400" dirty="0" smtClean="0"/>
          </a:p>
          <a:p>
            <a:pPr lvl="1"/>
            <a:r>
              <a:rPr lang="zh-CN" altLang="en-US" sz="2000" dirty="0" smtClean="0"/>
              <a:t>派生自</a:t>
            </a:r>
            <a:r>
              <a:rPr lang="en-US" altLang="zh-CN" sz="2000" dirty="0" err="1" smtClean="0"/>
              <a:t>ViewStack</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43010" name="Picture 2"/>
          <p:cNvPicPr>
            <a:picLocks noChangeAspect="1" noChangeArrowheads="1"/>
          </p:cNvPicPr>
          <p:nvPr/>
        </p:nvPicPr>
        <p:blipFill>
          <a:blip r:embed="rId3" cstate="print"/>
          <a:srcRect/>
          <a:stretch>
            <a:fillRect/>
          </a:stretch>
        </p:blipFill>
        <p:spPr bwMode="auto">
          <a:xfrm>
            <a:off x="990600" y="1981200"/>
            <a:ext cx="6943725" cy="3590925"/>
          </a:xfrm>
          <a:prstGeom prst="rect">
            <a:avLst/>
          </a:prstGeom>
          <a:noFill/>
          <a:ln w="9525">
            <a:noFill/>
            <a:miter lim="800000"/>
            <a:headEnd/>
            <a:tailEnd/>
          </a:ln>
        </p:spPr>
      </p:pic>
      <p:pic>
        <p:nvPicPr>
          <p:cNvPr id="43011" name="Picture 3"/>
          <p:cNvPicPr>
            <a:picLocks noChangeAspect="1" noChangeArrowheads="1"/>
          </p:cNvPicPr>
          <p:nvPr/>
        </p:nvPicPr>
        <p:blipFill>
          <a:blip r:embed="rId4" cstate="print"/>
          <a:srcRect/>
          <a:stretch>
            <a:fillRect/>
          </a:stretch>
        </p:blipFill>
        <p:spPr bwMode="auto">
          <a:xfrm>
            <a:off x="4953000" y="5410200"/>
            <a:ext cx="2575290"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应用程序导航</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Accordion</a:t>
            </a:r>
          </a:p>
          <a:p>
            <a:pPr lvl="1"/>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44034" name="Picture 2"/>
          <p:cNvPicPr>
            <a:picLocks noChangeAspect="1" noChangeArrowheads="1"/>
          </p:cNvPicPr>
          <p:nvPr/>
        </p:nvPicPr>
        <p:blipFill>
          <a:blip r:embed="rId3" cstate="print"/>
          <a:srcRect/>
          <a:stretch>
            <a:fillRect/>
          </a:stretch>
        </p:blipFill>
        <p:spPr bwMode="auto">
          <a:xfrm>
            <a:off x="533400" y="1676400"/>
            <a:ext cx="6886575" cy="353377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6248400" y="4800600"/>
            <a:ext cx="2362200" cy="18447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弹出式窗口简介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PopUpManager</a:t>
            </a:r>
            <a:endParaRPr lang="en-US" altLang="zh-CN" sz="2400" dirty="0" smtClean="0"/>
          </a:p>
          <a:p>
            <a:pPr lvl="1"/>
            <a:r>
              <a:rPr lang="zh-CN" altLang="en-US" sz="2000" dirty="0" smtClean="0"/>
              <a:t>负责初始化窗口并管理窗口在应用程序中的分层布局</a:t>
            </a:r>
            <a:endParaRPr lang="en-US" altLang="zh-CN" sz="2000" dirty="0" smtClean="0"/>
          </a:p>
          <a:p>
            <a:pPr marL="342900" lvl="1" indent="-342900">
              <a:buFont typeface="Arial" pitchFamily="34" charset="0"/>
              <a:buChar char="•"/>
            </a:pPr>
            <a:r>
              <a:rPr lang="zh-CN" altLang="en-US" sz="2400" dirty="0" smtClean="0"/>
              <a:t>提示</a:t>
            </a:r>
            <a:endParaRPr lang="en-US" altLang="zh-CN" sz="2400" dirty="0" smtClean="0"/>
          </a:p>
          <a:p>
            <a:pPr lvl="1"/>
            <a:r>
              <a:rPr lang="zh-CN" altLang="en-US" sz="2000" dirty="0" smtClean="0"/>
              <a:t>要向</a:t>
            </a:r>
            <a:r>
              <a:rPr lang="en-US" altLang="zh-CN" sz="2000" dirty="0" smtClean="0"/>
              <a:t>Halo</a:t>
            </a:r>
            <a:r>
              <a:rPr lang="zh-CN" altLang="en-US" sz="2000" dirty="0" smtClean="0"/>
              <a:t>容器添加子组件，该子组件必须扩展</a:t>
            </a:r>
            <a:r>
              <a:rPr lang="en-US" altLang="zh-CN" sz="2000" dirty="0" err="1" smtClean="0"/>
              <a:t>UIComponent</a:t>
            </a:r>
            <a:r>
              <a:rPr lang="zh-CN" altLang="en-US" sz="2000" dirty="0" smtClean="0"/>
              <a:t>。</a:t>
            </a:r>
            <a:r>
              <a:rPr lang="en-US" altLang="zh-CN" sz="2000" dirty="0" smtClean="0"/>
              <a:t>Flex 4</a:t>
            </a:r>
            <a:r>
              <a:rPr lang="zh-CN" altLang="en-US" sz="2000" dirty="0" smtClean="0"/>
              <a:t>基本组件和其它不基于</a:t>
            </a:r>
            <a:r>
              <a:rPr lang="en-US" altLang="zh-CN" sz="2000" dirty="0" err="1" smtClean="0"/>
              <a:t>UIComponent</a:t>
            </a:r>
            <a:r>
              <a:rPr lang="zh-CN" altLang="en-US" sz="2000" dirty="0" smtClean="0"/>
              <a:t>的组件可以包装到扩展了</a:t>
            </a:r>
            <a:r>
              <a:rPr lang="en-US" altLang="zh-CN" sz="2000" dirty="0" err="1" smtClean="0"/>
              <a:t>UIComponent</a:t>
            </a:r>
            <a:r>
              <a:rPr lang="zh-CN" altLang="en-US" sz="2000" dirty="0" smtClean="0"/>
              <a:t>的</a:t>
            </a:r>
            <a:r>
              <a:rPr lang="en-US" altLang="zh-CN" sz="2000" dirty="0" smtClean="0"/>
              <a:t>Group</a:t>
            </a:r>
            <a:r>
              <a:rPr lang="zh-CN" altLang="en-US" sz="2000" dirty="0" smtClean="0"/>
              <a:t>中</a:t>
            </a:r>
            <a:endParaRPr lang="en-US" altLang="zh-CN" sz="2000" dirty="0" smtClean="0"/>
          </a:p>
          <a:p>
            <a:pPr marL="342900" lvl="1" indent="-342900">
              <a:buFont typeface="Arial" pitchFamily="34" charset="0"/>
              <a:buChar char="•"/>
            </a:pPr>
            <a:r>
              <a:rPr lang="zh-CN" altLang="en-US" sz="2400" dirty="0" smtClean="0"/>
              <a:t>建立弹出窗口</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6" name="Picture 3"/>
          <p:cNvPicPr>
            <a:picLocks noChangeAspect="1" noChangeArrowheads="1"/>
          </p:cNvPicPr>
          <p:nvPr/>
        </p:nvPicPr>
        <p:blipFill>
          <a:blip r:embed="rId3" cstate="print"/>
          <a:srcRect/>
          <a:stretch>
            <a:fillRect/>
          </a:stretch>
        </p:blipFill>
        <p:spPr bwMode="auto">
          <a:xfrm>
            <a:off x="762000" y="3810000"/>
            <a:ext cx="6867525" cy="278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弹出式窗口简介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45062" name="Picture 6"/>
          <p:cNvPicPr>
            <a:picLocks noChangeAspect="1" noChangeArrowheads="1"/>
          </p:cNvPicPr>
          <p:nvPr/>
        </p:nvPicPr>
        <p:blipFill>
          <a:blip r:embed="rId3" cstate="print"/>
          <a:srcRect/>
          <a:stretch>
            <a:fillRect/>
          </a:stretch>
        </p:blipFill>
        <p:spPr bwMode="auto">
          <a:xfrm>
            <a:off x="1143000" y="228600"/>
            <a:ext cx="6915150" cy="6143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弹出式窗口简介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46084" name="Picture 4"/>
          <p:cNvPicPr>
            <a:picLocks noChangeAspect="1" noChangeArrowheads="1"/>
          </p:cNvPicPr>
          <p:nvPr/>
        </p:nvPicPr>
        <p:blipFill>
          <a:blip r:embed="rId3" cstate="print"/>
          <a:srcRect/>
          <a:stretch>
            <a:fillRect/>
          </a:stretch>
        </p:blipFill>
        <p:spPr bwMode="auto">
          <a:xfrm>
            <a:off x="1295400" y="1219200"/>
            <a:ext cx="6181725" cy="2524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弹出式窗口简介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47106" name="Picture 2"/>
          <p:cNvPicPr>
            <a:picLocks noChangeAspect="1" noChangeArrowheads="1"/>
          </p:cNvPicPr>
          <p:nvPr/>
        </p:nvPicPr>
        <p:blipFill>
          <a:blip r:embed="rId3" cstate="print"/>
          <a:srcRect/>
          <a:stretch>
            <a:fillRect/>
          </a:stretch>
        </p:blipFill>
        <p:spPr bwMode="auto">
          <a:xfrm>
            <a:off x="1295400" y="228600"/>
            <a:ext cx="6838950" cy="6257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弹出式窗口简介</a:t>
            </a:r>
            <a:endParaRPr lang="en-US" sz="3200" dirty="0"/>
          </a:p>
        </p:txBody>
      </p:sp>
      <p:sp>
        <p:nvSpPr>
          <p:cNvPr id="3" name="Content Placeholder 2"/>
          <p:cNvSpPr>
            <a:spLocks noGrp="1"/>
          </p:cNvSpPr>
          <p:nvPr>
            <p:ph idx="1"/>
          </p:nvPr>
        </p:nvSpPr>
        <p:spPr>
          <a:xfrm>
            <a:off x="228600" y="1143000"/>
            <a:ext cx="1676400" cy="5562600"/>
          </a:xfrm>
        </p:spPr>
        <p:txBody>
          <a:bodyPr>
            <a:normAutofit/>
          </a:bodyPr>
          <a:lstStyle/>
          <a:p>
            <a:pPr marL="342900" lvl="1" indent="-342900">
              <a:buNone/>
            </a:pPr>
            <a:r>
              <a:rPr lang="en-US" sz="2400" dirty="0" smtClean="0"/>
              <a:t>S</a:t>
            </a:r>
            <a:r>
              <a:rPr lang="en-US" altLang="zh-CN" sz="2400" dirty="0" smtClean="0"/>
              <a:t>ending</a:t>
            </a:r>
          </a:p>
          <a:p>
            <a:pPr marL="342900" lvl="1" indent="-342900">
              <a:buNone/>
            </a:pPr>
            <a:r>
              <a:rPr lang="en-US" altLang="zh-CN" sz="2400" dirty="0" smtClean="0"/>
              <a:t>Data to</a:t>
            </a:r>
          </a:p>
          <a:p>
            <a:pPr marL="342900" lvl="1" indent="-342900">
              <a:buNone/>
            </a:pPr>
            <a:r>
              <a:rPr lang="en-US" altLang="zh-CN" sz="2400" dirty="0" smtClean="0"/>
              <a:t>Popup</a:t>
            </a:r>
          </a:p>
          <a:p>
            <a:pPr marL="342900" lvl="1" indent="-342900">
              <a:buNone/>
            </a:pPr>
            <a:r>
              <a:rPr lang="en-US" altLang="zh-CN" sz="2400" dirty="0" smtClean="0"/>
              <a:t>Dialog</a:t>
            </a:r>
            <a:endParaRPr lang="en-US" sz="2400" dirty="0" smtClean="0"/>
          </a:p>
          <a:p>
            <a:pPr marL="342900" lvl="1" indent="-342900">
              <a:buFont typeface="Arial" pitchFamily="34" charset="0"/>
              <a:buChar char="•"/>
            </a:pPr>
            <a:endParaRPr lang="en-US" altLang="zh-CN" sz="2400" dirty="0" smtClean="0"/>
          </a:p>
        </p:txBody>
      </p:sp>
      <p:pic>
        <p:nvPicPr>
          <p:cNvPr id="48130" name="Picture 2"/>
          <p:cNvPicPr>
            <a:picLocks noChangeAspect="1" noChangeArrowheads="1"/>
          </p:cNvPicPr>
          <p:nvPr/>
        </p:nvPicPr>
        <p:blipFill>
          <a:blip r:embed="rId3" cstate="print"/>
          <a:srcRect/>
          <a:stretch>
            <a:fillRect/>
          </a:stretch>
        </p:blipFill>
        <p:spPr bwMode="auto">
          <a:xfrm>
            <a:off x="1600200" y="1123950"/>
            <a:ext cx="6858000" cy="573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弹出式窗口简介</a:t>
            </a:r>
            <a:endParaRPr lang="en-US" sz="3200" dirty="0"/>
          </a:p>
        </p:txBody>
      </p:sp>
      <p:sp>
        <p:nvSpPr>
          <p:cNvPr id="3" name="Content Placeholder 2"/>
          <p:cNvSpPr>
            <a:spLocks noGrp="1"/>
          </p:cNvSpPr>
          <p:nvPr>
            <p:ph idx="1"/>
          </p:nvPr>
        </p:nvSpPr>
        <p:spPr>
          <a:xfrm>
            <a:off x="228600" y="1143000"/>
            <a:ext cx="1676400" cy="5562600"/>
          </a:xfrm>
        </p:spPr>
        <p:txBody>
          <a:bodyPr>
            <a:normAutofit/>
          </a:bodyPr>
          <a:lstStyle/>
          <a:p>
            <a:pPr marL="342900" lvl="1" indent="-342900">
              <a:buNone/>
            </a:pPr>
            <a:r>
              <a:rPr lang="en-US" sz="2400" dirty="0" smtClean="0"/>
              <a:t>S</a:t>
            </a:r>
            <a:r>
              <a:rPr lang="en-US" altLang="zh-CN" sz="2400" dirty="0" smtClean="0"/>
              <a:t>ending</a:t>
            </a:r>
          </a:p>
          <a:p>
            <a:pPr marL="342900" lvl="1" indent="-342900">
              <a:buNone/>
            </a:pPr>
            <a:r>
              <a:rPr lang="en-US" altLang="zh-CN" sz="2400" dirty="0" smtClean="0"/>
              <a:t>Data to</a:t>
            </a:r>
          </a:p>
          <a:p>
            <a:pPr marL="342900" lvl="1" indent="-342900">
              <a:buNone/>
            </a:pPr>
            <a:r>
              <a:rPr lang="en-US" altLang="zh-CN" sz="2400" dirty="0" smtClean="0"/>
              <a:t>Popup</a:t>
            </a:r>
          </a:p>
          <a:p>
            <a:pPr marL="342900" lvl="1" indent="-342900">
              <a:buNone/>
            </a:pPr>
            <a:r>
              <a:rPr lang="en-US" altLang="zh-CN" sz="2400" dirty="0" smtClean="0"/>
              <a:t>Dialog</a:t>
            </a:r>
            <a:endParaRPr lang="en-US" sz="2400" dirty="0" smtClean="0"/>
          </a:p>
          <a:p>
            <a:pPr marL="342900" lvl="1" indent="-342900">
              <a:buFont typeface="Arial" pitchFamily="34" charset="0"/>
              <a:buChar char="•"/>
            </a:pPr>
            <a:endParaRPr lang="en-US" altLang="zh-CN" sz="2400" dirty="0" smtClean="0"/>
          </a:p>
        </p:txBody>
      </p:sp>
      <p:pic>
        <p:nvPicPr>
          <p:cNvPr id="49154" name="Picture 2"/>
          <p:cNvPicPr>
            <a:picLocks noChangeAspect="1" noChangeArrowheads="1"/>
          </p:cNvPicPr>
          <p:nvPr/>
        </p:nvPicPr>
        <p:blipFill>
          <a:blip r:embed="rId3" cstate="print"/>
          <a:srcRect/>
          <a:stretch>
            <a:fillRect/>
          </a:stretch>
        </p:blipFill>
        <p:spPr bwMode="auto">
          <a:xfrm>
            <a:off x="1371600" y="0"/>
            <a:ext cx="6858000" cy="686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altLang="zh-CN" sz="3200" dirty="0" err="1" smtClean="0"/>
              <a:t>ActionScript</a:t>
            </a:r>
            <a:r>
              <a:rPr lang="zh-CN" altLang="en-US" sz="3200" dirty="0" smtClean="0"/>
              <a:t>基本语法</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数据绑定</a:t>
            </a:r>
            <a:endParaRPr lang="en-US" altLang="zh-CN" sz="2000" dirty="0" smtClean="0"/>
          </a:p>
          <a:p>
            <a:pPr lvl="1"/>
            <a:r>
              <a:rPr lang="zh-CN" altLang="en-US" sz="2000" dirty="0" smtClean="0"/>
              <a:t>不使用绑定</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使用绑定</a:t>
            </a:r>
            <a:endParaRPr lang="en-US" altLang="zh-CN" sz="2000" dirty="0" smtClean="0"/>
          </a:p>
          <a:p>
            <a:pPr lvl="1"/>
            <a:endParaRPr lang="en-US" sz="2000" dirty="0" smtClean="0"/>
          </a:p>
          <a:p>
            <a:pPr lvl="1"/>
            <a:endParaRPr lang="en-US" sz="2000" dirty="0" smtClean="0"/>
          </a:p>
          <a:p>
            <a:pPr lvl="1"/>
            <a:r>
              <a:rPr lang="zh-CN" altLang="en-US" sz="2000" dirty="0" smtClean="0"/>
              <a:t>绑定花括号</a:t>
            </a:r>
            <a:r>
              <a:rPr lang="en-US" altLang="zh-CN" sz="2000" dirty="0" smtClean="0"/>
              <a:t>{}</a:t>
            </a:r>
            <a:r>
              <a:rPr lang="zh-CN" altLang="en-US" sz="2000" dirty="0" smtClean="0"/>
              <a:t>内可以使防止任意的表达式</a:t>
            </a:r>
            <a:endParaRPr lang="en-US" altLang="zh-CN" sz="2000" dirty="0" smtClean="0"/>
          </a:p>
          <a:p>
            <a:pPr lvl="1"/>
            <a:r>
              <a:rPr lang="zh-CN" altLang="en-US" sz="2000" dirty="0" smtClean="0"/>
              <a:t>绑定标签</a:t>
            </a:r>
            <a:endParaRPr lang="en-US" sz="2000" dirty="0" smtClean="0"/>
          </a:p>
        </p:txBody>
      </p:sp>
      <p:pic>
        <p:nvPicPr>
          <p:cNvPr id="5122" name="Picture 2"/>
          <p:cNvPicPr>
            <a:picLocks noChangeAspect="1" noChangeArrowheads="1"/>
          </p:cNvPicPr>
          <p:nvPr/>
        </p:nvPicPr>
        <p:blipFill>
          <a:blip r:embed="rId2" cstate="print"/>
          <a:srcRect/>
          <a:stretch>
            <a:fillRect/>
          </a:stretch>
        </p:blipFill>
        <p:spPr bwMode="auto">
          <a:xfrm>
            <a:off x="1219200" y="2057400"/>
            <a:ext cx="7467600" cy="718885"/>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1295400" y="3429000"/>
            <a:ext cx="7058526" cy="609600"/>
          </a:xfrm>
          <a:prstGeom prst="rect">
            <a:avLst/>
          </a:prstGeom>
          <a:noFill/>
          <a:ln w="9525">
            <a:noFill/>
            <a:miter lim="800000"/>
            <a:headEnd/>
            <a:tailEnd/>
          </a:ln>
        </p:spPr>
      </p:pic>
      <p:pic>
        <p:nvPicPr>
          <p:cNvPr id="5125" name="Picture 5"/>
          <p:cNvPicPr>
            <a:picLocks noChangeAspect="1" noChangeArrowheads="1"/>
          </p:cNvPicPr>
          <p:nvPr/>
        </p:nvPicPr>
        <p:blipFill>
          <a:blip r:embed="rId4" cstate="print"/>
          <a:srcRect/>
          <a:stretch>
            <a:fillRect/>
          </a:stretch>
        </p:blipFill>
        <p:spPr bwMode="auto">
          <a:xfrm>
            <a:off x="1371600" y="4953000"/>
            <a:ext cx="5119171"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弹出式窗口简介</a:t>
            </a:r>
            <a:endParaRPr lang="en-US" sz="3200" dirty="0"/>
          </a:p>
        </p:txBody>
      </p:sp>
      <p:sp>
        <p:nvSpPr>
          <p:cNvPr id="5" name="Content Placeholder 4"/>
          <p:cNvSpPr>
            <a:spLocks noGrp="1"/>
          </p:cNvSpPr>
          <p:nvPr>
            <p:ph idx="1"/>
          </p:nvPr>
        </p:nvSpPr>
        <p:spPr>
          <a:xfrm>
            <a:off x="533400" y="1143000"/>
            <a:ext cx="8229600" cy="4525963"/>
          </a:xfrm>
        </p:spPr>
        <p:txBody>
          <a:bodyPr>
            <a:normAutofit/>
          </a:bodyPr>
          <a:lstStyle/>
          <a:p>
            <a:r>
              <a:rPr lang="zh-CN" altLang="en-US" sz="2400" dirty="0" smtClean="0"/>
              <a:t>警告窗口</a:t>
            </a:r>
            <a:endParaRPr lang="en-US" sz="2400" dirty="0"/>
          </a:p>
        </p:txBody>
      </p:sp>
      <p:pic>
        <p:nvPicPr>
          <p:cNvPr id="50178" name="Picture 2"/>
          <p:cNvPicPr>
            <a:picLocks noChangeAspect="1" noChangeArrowheads="1"/>
          </p:cNvPicPr>
          <p:nvPr/>
        </p:nvPicPr>
        <p:blipFill>
          <a:blip r:embed="rId3" cstate="print"/>
          <a:srcRect/>
          <a:stretch>
            <a:fillRect/>
          </a:stretch>
        </p:blipFill>
        <p:spPr bwMode="auto">
          <a:xfrm>
            <a:off x="2286000" y="-9525"/>
            <a:ext cx="6858000" cy="6867525"/>
          </a:xfrm>
          <a:prstGeom prst="rect">
            <a:avLst/>
          </a:prstGeom>
          <a:noFill/>
          <a:ln w="9525">
            <a:noFill/>
            <a:miter lim="800000"/>
            <a:headEnd/>
            <a:tailEnd/>
          </a:ln>
        </p:spPr>
      </p:pic>
      <p:pic>
        <p:nvPicPr>
          <p:cNvPr id="50181" name="Picture 5"/>
          <p:cNvPicPr>
            <a:picLocks noChangeAspect="1" noChangeArrowheads="1"/>
          </p:cNvPicPr>
          <p:nvPr/>
        </p:nvPicPr>
        <p:blipFill>
          <a:blip r:embed="rId4" cstate="print"/>
          <a:srcRect/>
          <a:stretch>
            <a:fillRect/>
          </a:stretch>
        </p:blipFill>
        <p:spPr bwMode="auto">
          <a:xfrm>
            <a:off x="4467225" y="4724400"/>
            <a:ext cx="4676775" cy="1009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实现视图状态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Flex</a:t>
            </a:r>
            <a:r>
              <a:rPr lang="zh-CN" altLang="en-US" sz="2400" dirty="0" smtClean="0"/>
              <a:t>中的视图状态</a:t>
            </a:r>
            <a:endParaRPr lang="en-US" altLang="zh-CN" sz="2400" dirty="0" smtClean="0"/>
          </a:p>
          <a:p>
            <a:pPr lvl="1"/>
            <a:r>
              <a:rPr lang="zh-CN" altLang="en-US" sz="2000" dirty="0" smtClean="0"/>
              <a:t>在</a:t>
            </a:r>
            <a:r>
              <a:rPr lang="en-US" altLang="zh-CN" sz="2000" dirty="0" smtClean="0"/>
              <a:t>Flex</a:t>
            </a:r>
            <a:r>
              <a:rPr lang="zh-CN" altLang="en-US" sz="2000" dirty="0" smtClean="0"/>
              <a:t>开发中，每个应用程序、自定义组件或视图都至少表现为一种状态，这种状态称为基础或默认状态。通过设置</a:t>
            </a:r>
            <a:r>
              <a:rPr lang="en-US" altLang="zh-CN" sz="2000" b="1" dirty="0" smtClean="0">
                <a:solidFill>
                  <a:srgbClr val="FF0000"/>
                </a:solidFill>
              </a:rPr>
              <a:t>states</a:t>
            </a:r>
            <a:r>
              <a:rPr lang="zh-CN" altLang="en-US" sz="2000" dirty="0" smtClean="0"/>
              <a:t>属性的值可以定义更多的状态</a:t>
            </a:r>
            <a:endParaRPr lang="en-US" altLang="zh-CN" sz="2000" dirty="0" smtClean="0"/>
          </a:p>
          <a:p>
            <a:pPr lvl="1"/>
            <a:endParaRPr lang="en-US" altLang="zh-CN" sz="2000" dirty="0" smtClean="0"/>
          </a:p>
          <a:p>
            <a:pPr lvl="1"/>
            <a:endParaRPr lang="en-US" altLang="zh-CN" sz="2000" dirty="0" smtClean="0"/>
          </a:p>
          <a:p>
            <a:pPr lvl="1">
              <a:buNone/>
            </a:pPr>
            <a:endParaRPr lang="en-US" altLang="zh-CN" sz="2000" dirty="0" smtClean="0"/>
          </a:p>
          <a:p>
            <a:pPr lvl="1"/>
            <a:r>
              <a:rPr lang="en-US" altLang="zh-CN" sz="2000" dirty="0" err="1" smtClean="0"/>
              <a:t>somestate</a:t>
            </a:r>
            <a:r>
              <a:rPr lang="zh-CN" altLang="en-US" sz="2000" dirty="0" smtClean="0"/>
              <a:t>为默认状态，也可以使用任意视图的</a:t>
            </a:r>
            <a:r>
              <a:rPr lang="en-US" altLang="zh-CN" sz="2000" dirty="0" err="1" smtClean="0"/>
              <a:t>currentState</a:t>
            </a:r>
            <a:r>
              <a:rPr lang="zh-CN" altLang="en-US" sz="2000" dirty="0" smtClean="0"/>
              <a:t>属性控制默认状态</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51203" name="Picture 3"/>
          <p:cNvPicPr>
            <a:picLocks noChangeAspect="1" noChangeArrowheads="1"/>
          </p:cNvPicPr>
          <p:nvPr/>
        </p:nvPicPr>
        <p:blipFill>
          <a:blip r:embed="rId3" cstate="print"/>
          <a:srcRect/>
          <a:stretch>
            <a:fillRect/>
          </a:stretch>
        </p:blipFill>
        <p:spPr bwMode="auto">
          <a:xfrm>
            <a:off x="3886200" y="2362200"/>
            <a:ext cx="3580435" cy="1219200"/>
          </a:xfrm>
          <a:prstGeom prst="rect">
            <a:avLst/>
          </a:prstGeom>
          <a:noFill/>
          <a:ln w="9525">
            <a:noFill/>
            <a:miter lim="800000"/>
            <a:headEnd/>
            <a:tailEnd/>
          </a:ln>
        </p:spPr>
      </p:pic>
      <p:pic>
        <p:nvPicPr>
          <p:cNvPr id="51204" name="Picture 4"/>
          <p:cNvPicPr>
            <a:picLocks noChangeAspect="1" noChangeArrowheads="1"/>
          </p:cNvPicPr>
          <p:nvPr/>
        </p:nvPicPr>
        <p:blipFill>
          <a:blip r:embed="rId4" cstate="print"/>
          <a:srcRect/>
          <a:stretch>
            <a:fillRect/>
          </a:stretch>
        </p:blipFill>
        <p:spPr bwMode="auto">
          <a:xfrm>
            <a:off x="1447800" y="4419600"/>
            <a:ext cx="6838950" cy="2247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实现视图状态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Flex</a:t>
            </a:r>
            <a:r>
              <a:rPr lang="zh-CN" altLang="en-US" sz="2400" dirty="0" smtClean="0"/>
              <a:t>中的视图状态</a:t>
            </a:r>
            <a:endParaRPr lang="en-US" altLang="zh-CN" sz="2000" dirty="0" smtClean="0"/>
          </a:p>
          <a:p>
            <a:pPr lvl="1"/>
            <a:r>
              <a:rPr lang="zh-CN" altLang="en-US" sz="2000" dirty="0" smtClean="0"/>
              <a:t>更改视图状态时，要将视图的</a:t>
            </a:r>
            <a:r>
              <a:rPr lang="en-US" altLang="zh-CN" sz="2000" dirty="0" err="1" smtClean="0"/>
              <a:t>currentState</a:t>
            </a:r>
            <a:r>
              <a:rPr lang="zh-CN" altLang="en-US" sz="2000" dirty="0" smtClean="0"/>
              <a:t>属性的值设置为新状态的名称。视图也会在状态更改前、后自动发送事件</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52226" name="Picture 2"/>
          <p:cNvPicPr>
            <a:picLocks noChangeAspect="1" noChangeArrowheads="1"/>
          </p:cNvPicPr>
          <p:nvPr/>
        </p:nvPicPr>
        <p:blipFill>
          <a:blip r:embed="rId3" cstate="print"/>
          <a:srcRect/>
          <a:stretch>
            <a:fillRect/>
          </a:stretch>
        </p:blipFill>
        <p:spPr bwMode="auto">
          <a:xfrm>
            <a:off x="1143000" y="2438400"/>
            <a:ext cx="6848475" cy="2676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实现视图状态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使用状态</a:t>
            </a:r>
            <a:endParaRPr lang="en-US" altLang="zh-CN" sz="2000" dirty="0" smtClean="0"/>
          </a:p>
          <a:p>
            <a:pPr lvl="1"/>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53250" name="Picture 2"/>
          <p:cNvPicPr>
            <a:picLocks noChangeAspect="1" noChangeArrowheads="1"/>
          </p:cNvPicPr>
          <p:nvPr/>
        </p:nvPicPr>
        <p:blipFill>
          <a:blip r:embed="rId3" cstate="print"/>
          <a:srcRect/>
          <a:stretch>
            <a:fillRect/>
          </a:stretch>
        </p:blipFill>
        <p:spPr bwMode="auto">
          <a:xfrm>
            <a:off x="2209800" y="0"/>
            <a:ext cx="6882888" cy="4267200"/>
          </a:xfrm>
          <a:prstGeom prst="rect">
            <a:avLst/>
          </a:prstGeom>
          <a:noFill/>
          <a:ln w="9525">
            <a:noFill/>
            <a:miter lim="800000"/>
            <a:headEnd/>
            <a:tailEnd/>
          </a:ln>
        </p:spPr>
      </p:pic>
      <p:pic>
        <p:nvPicPr>
          <p:cNvPr id="53251" name="Picture 3"/>
          <p:cNvPicPr>
            <a:picLocks noChangeAspect="1" noChangeArrowheads="1"/>
          </p:cNvPicPr>
          <p:nvPr/>
        </p:nvPicPr>
        <p:blipFill>
          <a:blip r:embed="rId4" cstate="print"/>
          <a:srcRect/>
          <a:stretch>
            <a:fillRect/>
          </a:stretch>
        </p:blipFill>
        <p:spPr bwMode="auto">
          <a:xfrm>
            <a:off x="228600" y="4343400"/>
            <a:ext cx="5777692"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实现视图状态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使用状态组</a:t>
            </a:r>
            <a:endParaRPr lang="en-US" altLang="zh-CN" sz="2000" dirty="0" smtClean="0"/>
          </a:p>
          <a:p>
            <a:pPr lvl="1"/>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54274" name="Picture 2"/>
          <p:cNvPicPr>
            <a:picLocks noChangeAspect="1" noChangeArrowheads="1"/>
          </p:cNvPicPr>
          <p:nvPr/>
        </p:nvPicPr>
        <p:blipFill>
          <a:blip r:embed="rId3" cstate="print"/>
          <a:srcRect/>
          <a:stretch>
            <a:fillRect/>
          </a:stretch>
        </p:blipFill>
        <p:spPr bwMode="auto">
          <a:xfrm>
            <a:off x="2409825" y="457200"/>
            <a:ext cx="6734175" cy="6210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实现视图状态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移除组件</a:t>
            </a:r>
            <a:endParaRPr lang="en-US" altLang="zh-CN" sz="2000" dirty="0" smtClean="0"/>
          </a:p>
          <a:p>
            <a:pPr lvl="1"/>
            <a:r>
              <a:rPr lang="en-US" sz="2000" dirty="0" err="1" smtClean="0"/>
              <a:t>includeIn</a:t>
            </a:r>
            <a:endParaRPr lang="en-US" sz="2000" dirty="0" smtClean="0"/>
          </a:p>
          <a:p>
            <a:pPr lvl="1"/>
            <a:r>
              <a:rPr lang="en-US" sz="2000" dirty="0" err="1" smtClean="0"/>
              <a:t>excludeFrom</a:t>
            </a:r>
            <a:endParaRPr lang="en-US" sz="2000" dirty="0" smtClean="0"/>
          </a:p>
          <a:p>
            <a:pPr lvl="1"/>
            <a:r>
              <a:rPr lang="zh-CN" altLang="en-US" sz="2000" dirty="0" smtClean="0"/>
              <a:t>根据状态自动</a:t>
            </a:r>
            <a:r>
              <a:rPr lang="en-US" altLang="zh-CN" sz="2000" dirty="0" smtClean="0"/>
              <a:t/>
            </a:r>
            <a:br>
              <a:rPr lang="en-US" altLang="zh-CN" sz="2000" dirty="0" smtClean="0"/>
            </a:br>
            <a:r>
              <a:rPr lang="zh-CN" altLang="en-US" sz="2000" dirty="0" smtClean="0"/>
              <a:t>创建和销毁组件</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55299" name="Picture 3"/>
          <p:cNvPicPr>
            <a:picLocks noChangeAspect="1" noChangeArrowheads="1"/>
          </p:cNvPicPr>
          <p:nvPr/>
        </p:nvPicPr>
        <p:blipFill>
          <a:blip r:embed="rId3" cstate="print"/>
          <a:srcRect/>
          <a:stretch>
            <a:fillRect/>
          </a:stretch>
        </p:blipFill>
        <p:spPr bwMode="auto">
          <a:xfrm>
            <a:off x="3276600" y="1"/>
            <a:ext cx="5572125" cy="6858000"/>
          </a:xfrm>
          <a:prstGeom prst="rect">
            <a:avLst/>
          </a:prstGeom>
          <a:noFill/>
          <a:ln w="9525">
            <a:noFill/>
            <a:miter lim="800000"/>
            <a:headEnd/>
            <a:tailEnd/>
          </a:ln>
        </p:spPr>
      </p:pic>
      <p:pic>
        <p:nvPicPr>
          <p:cNvPr id="55300" name="Picture 4"/>
          <p:cNvPicPr>
            <a:picLocks noChangeAspect="1" noChangeArrowheads="1"/>
          </p:cNvPicPr>
          <p:nvPr/>
        </p:nvPicPr>
        <p:blipFill>
          <a:blip r:embed="rId4" cstate="print"/>
          <a:srcRect/>
          <a:stretch>
            <a:fillRect/>
          </a:stretch>
        </p:blipFill>
        <p:spPr bwMode="auto">
          <a:xfrm>
            <a:off x="0" y="5400675"/>
            <a:ext cx="5267325" cy="145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实现视图状态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Reparent</a:t>
            </a:r>
            <a:endParaRPr lang="en-US" altLang="zh-CN" sz="2000" dirty="0" smtClean="0"/>
          </a:p>
          <a:p>
            <a:pPr lvl="1"/>
            <a:r>
              <a:rPr lang="zh-CN" altLang="en-US" sz="2000" dirty="0" smtClean="0"/>
              <a:t>思想是在进</a:t>
            </a:r>
            <a:r>
              <a:rPr lang="en-US" altLang="zh-CN" sz="2000" dirty="0" smtClean="0"/>
              <a:t/>
            </a:r>
            <a:br>
              <a:rPr lang="en-US" altLang="zh-CN" sz="2000" dirty="0" smtClean="0"/>
            </a:br>
            <a:r>
              <a:rPr lang="zh-CN" altLang="en-US" sz="2000" dirty="0" smtClean="0"/>
              <a:t>入不同的状</a:t>
            </a:r>
            <a:r>
              <a:rPr lang="en-US" altLang="zh-CN" sz="2000" dirty="0" smtClean="0"/>
              <a:t/>
            </a:r>
            <a:br>
              <a:rPr lang="en-US" altLang="zh-CN" sz="2000" dirty="0" smtClean="0"/>
            </a:br>
            <a:r>
              <a:rPr lang="zh-CN" altLang="en-US" sz="2000" dirty="0" smtClean="0"/>
              <a:t>态时改变组</a:t>
            </a:r>
            <a:r>
              <a:rPr lang="en-US" altLang="zh-CN" sz="2000" dirty="0" smtClean="0"/>
              <a:t/>
            </a:r>
            <a:br>
              <a:rPr lang="en-US" altLang="zh-CN" sz="2000" dirty="0" smtClean="0"/>
            </a:br>
            <a:r>
              <a:rPr lang="zh-CN" altLang="en-US" sz="2000" dirty="0" smtClean="0"/>
              <a:t>件的父组件</a:t>
            </a:r>
            <a:endParaRPr lang="en-US" altLang="zh-CN" sz="2000" dirty="0" smtClean="0"/>
          </a:p>
          <a:p>
            <a:pPr marL="342900" lvl="1" indent="-342900">
              <a:buFont typeface="Arial" pitchFamily="34" charset="0"/>
              <a:buChar char="•"/>
            </a:pPr>
            <a:endParaRPr lang="en-US" altLang="zh-CN" sz="2400" dirty="0" smtClean="0"/>
          </a:p>
        </p:txBody>
      </p:sp>
      <p:pic>
        <p:nvPicPr>
          <p:cNvPr id="56322" name="Picture 2"/>
          <p:cNvPicPr>
            <a:picLocks noChangeAspect="1" noChangeArrowheads="1"/>
          </p:cNvPicPr>
          <p:nvPr/>
        </p:nvPicPr>
        <p:blipFill>
          <a:blip r:embed="rId3" cstate="print"/>
          <a:srcRect/>
          <a:stretch>
            <a:fillRect/>
          </a:stretch>
        </p:blipFill>
        <p:spPr bwMode="auto">
          <a:xfrm>
            <a:off x="2590800" y="1524000"/>
            <a:ext cx="6368143"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实现视图状态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状态事件</a:t>
            </a:r>
            <a:endParaRPr lang="en-US" altLang="zh-CN" sz="2000" dirty="0" smtClean="0"/>
          </a:p>
          <a:p>
            <a:pPr lvl="1"/>
            <a:endParaRPr lang="en-US" altLang="zh-CN" sz="2400" dirty="0" smtClean="0"/>
          </a:p>
        </p:txBody>
      </p:sp>
      <p:pic>
        <p:nvPicPr>
          <p:cNvPr id="57346" name="Picture 2"/>
          <p:cNvPicPr>
            <a:picLocks noChangeAspect="1" noChangeArrowheads="1"/>
          </p:cNvPicPr>
          <p:nvPr/>
        </p:nvPicPr>
        <p:blipFill>
          <a:blip r:embed="rId3" cstate="print"/>
          <a:srcRect/>
          <a:stretch>
            <a:fillRect/>
          </a:stretch>
        </p:blipFill>
        <p:spPr bwMode="auto">
          <a:xfrm>
            <a:off x="2362200" y="152400"/>
            <a:ext cx="6261652"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实现视图状态</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综合应用</a:t>
            </a:r>
            <a:endParaRPr lang="en-US" altLang="zh-CN" sz="2000" dirty="0" smtClean="0"/>
          </a:p>
          <a:p>
            <a:pPr lvl="1"/>
            <a:endParaRPr lang="en-US" altLang="zh-CN" sz="2400" dirty="0" smtClean="0"/>
          </a:p>
        </p:txBody>
      </p:sp>
      <p:pic>
        <p:nvPicPr>
          <p:cNvPr id="58370" name="Picture 2"/>
          <p:cNvPicPr>
            <a:picLocks noChangeAspect="1" noChangeArrowheads="1"/>
          </p:cNvPicPr>
          <p:nvPr/>
        </p:nvPicPr>
        <p:blipFill>
          <a:blip r:embed="rId3" cstate="print"/>
          <a:srcRect/>
          <a:stretch>
            <a:fillRect/>
          </a:stretch>
        </p:blipFill>
        <p:spPr bwMode="auto">
          <a:xfrm>
            <a:off x="3276600" y="304800"/>
            <a:ext cx="5410200" cy="6000750"/>
          </a:xfrm>
          <a:prstGeom prst="rect">
            <a:avLst/>
          </a:prstGeom>
          <a:noFill/>
          <a:ln w="9525">
            <a:noFill/>
            <a:miter lim="800000"/>
            <a:headEnd/>
            <a:tailEnd/>
          </a:ln>
        </p:spPr>
      </p:pic>
      <p:pic>
        <p:nvPicPr>
          <p:cNvPr id="58371" name="Picture 3"/>
          <p:cNvPicPr>
            <a:picLocks noChangeAspect="1" noChangeArrowheads="1"/>
          </p:cNvPicPr>
          <p:nvPr/>
        </p:nvPicPr>
        <p:blipFill>
          <a:blip r:embed="rId4" cstate="print"/>
          <a:srcRect/>
          <a:stretch>
            <a:fillRect/>
          </a:stretch>
        </p:blipFill>
        <p:spPr bwMode="auto">
          <a:xfrm>
            <a:off x="762000" y="1828800"/>
            <a:ext cx="2447925"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868362"/>
          </a:xfrm>
        </p:spPr>
        <p:txBody>
          <a:bodyPr>
            <a:normAutofit/>
          </a:bodyPr>
          <a:lstStyle/>
          <a:p>
            <a:r>
              <a:rPr lang="zh-CN" altLang="en-US" sz="3200" dirty="0" smtClean="0"/>
              <a:t>使用数据服务</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endParaRPr lang="en-US" altLang="zh-CN" sz="2000" dirty="0" smtClean="0"/>
          </a:p>
          <a:p>
            <a:pPr lvl="1"/>
            <a:endParaRPr lang="en-US" altLang="zh-CN" sz="2400" dirty="0" smtClean="0"/>
          </a:p>
        </p:txBody>
      </p:sp>
      <p:pic>
        <p:nvPicPr>
          <p:cNvPr id="59395" name="Picture 3"/>
          <p:cNvPicPr>
            <a:picLocks noChangeAspect="1" noChangeArrowheads="1"/>
          </p:cNvPicPr>
          <p:nvPr/>
        </p:nvPicPr>
        <p:blipFill>
          <a:blip r:embed="rId3" cstate="print"/>
          <a:srcRect/>
          <a:stretch>
            <a:fillRect/>
          </a:stretch>
        </p:blipFill>
        <p:spPr bwMode="auto">
          <a:xfrm>
            <a:off x="990600" y="609600"/>
            <a:ext cx="60579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对象和类</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Flex</a:t>
            </a:r>
            <a:r>
              <a:rPr lang="zh-CN" altLang="en-US" sz="2400" dirty="0" smtClean="0"/>
              <a:t>支持属性和方法的作用域</a:t>
            </a:r>
            <a:endParaRPr lang="en-US" altLang="zh-CN" sz="2000" dirty="0" smtClean="0"/>
          </a:p>
          <a:p>
            <a:pPr lvl="1"/>
            <a:endParaRPr lang="en-US" sz="2000" dirty="0" smtClean="0"/>
          </a:p>
          <a:p>
            <a:pPr lvl="1"/>
            <a:endParaRPr lang="en-US" sz="2000" dirty="0" smtClean="0"/>
          </a:p>
          <a:p>
            <a:pPr lvl="1"/>
            <a:endParaRPr lang="en-US" sz="2000" dirty="0" smtClean="0"/>
          </a:p>
          <a:p>
            <a:pPr lvl="1"/>
            <a:endParaRPr lang="en-US" sz="2000" dirty="0" smtClean="0"/>
          </a:p>
          <a:p>
            <a:pPr lvl="1">
              <a:buNone/>
            </a:pPr>
            <a:endParaRPr lang="en-US" sz="2000" dirty="0" smtClean="0"/>
          </a:p>
          <a:p>
            <a:pPr marL="342900" lvl="1" indent="-342900">
              <a:buFont typeface="Arial" pitchFamily="34" charset="0"/>
              <a:buChar char="•"/>
            </a:pPr>
            <a:r>
              <a:rPr lang="en-US" altLang="zh-CN" sz="2400" dirty="0" smtClean="0"/>
              <a:t>Class Modifiers</a:t>
            </a:r>
          </a:p>
          <a:p>
            <a:pPr lvl="1"/>
            <a:endParaRPr lang="en-US" sz="2000" dirty="0" smtClean="0"/>
          </a:p>
        </p:txBody>
      </p:sp>
      <p:pic>
        <p:nvPicPr>
          <p:cNvPr id="60418" name="Picture 2"/>
          <p:cNvPicPr>
            <a:picLocks noChangeAspect="1" noChangeArrowheads="1"/>
          </p:cNvPicPr>
          <p:nvPr/>
        </p:nvPicPr>
        <p:blipFill>
          <a:blip r:embed="rId2" cstate="print"/>
          <a:srcRect/>
          <a:stretch>
            <a:fillRect/>
          </a:stretch>
        </p:blipFill>
        <p:spPr bwMode="auto">
          <a:xfrm>
            <a:off x="1143000" y="1676400"/>
            <a:ext cx="6629400" cy="1800225"/>
          </a:xfrm>
          <a:prstGeom prst="rect">
            <a:avLst/>
          </a:prstGeom>
          <a:noFill/>
          <a:ln w="9525">
            <a:noFill/>
            <a:miter lim="800000"/>
            <a:headEnd/>
            <a:tailEnd/>
          </a:ln>
        </p:spPr>
      </p:pic>
      <p:pic>
        <p:nvPicPr>
          <p:cNvPr id="60420" name="Picture 4"/>
          <p:cNvPicPr>
            <a:picLocks noChangeAspect="1" noChangeArrowheads="1"/>
          </p:cNvPicPr>
          <p:nvPr/>
        </p:nvPicPr>
        <p:blipFill>
          <a:blip r:embed="rId3" cstate="print"/>
          <a:srcRect/>
          <a:stretch>
            <a:fillRect/>
          </a:stretch>
        </p:blipFill>
        <p:spPr bwMode="auto">
          <a:xfrm>
            <a:off x="228600" y="4114800"/>
            <a:ext cx="2590800" cy="1943100"/>
          </a:xfrm>
          <a:prstGeom prst="rect">
            <a:avLst/>
          </a:prstGeom>
          <a:noFill/>
          <a:ln w="9525">
            <a:noFill/>
            <a:miter lim="800000"/>
            <a:headEnd/>
            <a:tailEnd/>
          </a:ln>
        </p:spPr>
      </p:pic>
      <p:pic>
        <p:nvPicPr>
          <p:cNvPr id="10" name="Picture 3"/>
          <p:cNvPicPr>
            <a:picLocks noChangeAspect="1" noChangeArrowheads="1"/>
          </p:cNvPicPr>
          <p:nvPr/>
        </p:nvPicPr>
        <p:blipFill>
          <a:blip r:embed="rId4" cstate="print"/>
          <a:srcRect/>
          <a:stretch>
            <a:fillRect/>
          </a:stretch>
        </p:blipFill>
        <p:spPr bwMode="auto">
          <a:xfrm>
            <a:off x="2362200" y="4114800"/>
            <a:ext cx="6600825" cy="172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000" b="1" i="1" dirty="0" smtClean="0"/>
              <a:t>Spark component architecture</a:t>
            </a:r>
            <a:endParaRPr lang="en-US" altLang="zh-CN" sz="2000" dirty="0" smtClean="0"/>
          </a:p>
          <a:p>
            <a:pPr lvl="1"/>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pic>
        <p:nvPicPr>
          <p:cNvPr id="1026" name="Picture 2"/>
          <p:cNvPicPr>
            <a:picLocks noChangeAspect="1" noChangeArrowheads="1"/>
          </p:cNvPicPr>
          <p:nvPr/>
        </p:nvPicPr>
        <p:blipFill>
          <a:blip r:embed="rId3" cstate="print"/>
          <a:srcRect/>
          <a:stretch>
            <a:fillRect/>
          </a:stretch>
        </p:blipFill>
        <p:spPr bwMode="auto">
          <a:xfrm>
            <a:off x="4191000" y="1187838"/>
            <a:ext cx="3200400" cy="5670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MXML</a:t>
            </a:r>
            <a:r>
              <a:rPr lang="zh-CN" altLang="en-US" sz="2400" dirty="0" smtClean="0"/>
              <a:t>组件和</a:t>
            </a:r>
            <a:r>
              <a:rPr lang="en-US" altLang="zh-CN" sz="2400" dirty="0" err="1" smtClean="0"/>
              <a:t>ActionScript</a:t>
            </a:r>
            <a:r>
              <a:rPr lang="zh-CN" altLang="en-US" sz="2400" dirty="0" smtClean="0"/>
              <a:t>组件</a:t>
            </a:r>
            <a:endParaRPr lang="en-US" altLang="zh-CN" sz="2400" dirty="0" smtClean="0"/>
          </a:p>
          <a:p>
            <a:pPr lvl="1"/>
            <a:r>
              <a:rPr lang="en-US" altLang="zh-CN" sz="2000" dirty="0" smtClean="0"/>
              <a:t>When developing custom components, you have the option of creating your component in either MXML or </a:t>
            </a:r>
            <a:r>
              <a:rPr lang="en-US" altLang="zh-CN" sz="2000" dirty="0" err="1" smtClean="0"/>
              <a:t>ActionScript</a:t>
            </a:r>
            <a:r>
              <a:rPr lang="en-US" altLang="zh-CN" sz="2000" dirty="0" smtClean="0"/>
              <a:t>. In most cases, either one will do. The main advantage of MXML is that you can usually write the code necessary using fewer lines. In my experience, the biggest problem that I’ve seen in regard to writing MXML components is the inability of the developer to </a:t>
            </a:r>
            <a:r>
              <a:rPr lang="en-US" altLang="zh-CN" sz="2000" dirty="0" smtClean="0">
                <a:solidFill>
                  <a:srgbClr val="FF0000"/>
                </a:solidFill>
              </a:rPr>
              <a:t>differentiate between code that’s interdependent with either the application, the stage, or other components (doesn’t belong) and code that’s entirely self-contained to that component only (does belong). </a:t>
            </a:r>
            <a:r>
              <a:rPr lang="en-US" altLang="zh-CN" sz="2000" dirty="0" smtClean="0"/>
              <a:t>This </a:t>
            </a:r>
            <a:r>
              <a:rPr lang="en-US" altLang="zh-CN" sz="2000" dirty="0" err="1" smtClean="0"/>
              <a:t>antipattern</a:t>
            </a:r>
            <a:r>
              <a:rPr lang="en-US" altLang="zh-CN" sz="2000" dirty="0" smtClean="0"/>
              <a:t> is due to the </a:t>
            </a:r>
            <a:r>
              <a:rPr lang="en-US" altLang="zh-CN" sz="2000" dirty="0" smtClean="0">
                <a:solidFill>
                  <a:srgbClr val="FF0000"/>
                </a:solidFill>
              </a:rPr>
              <a:t>abuse of the &lt;Script/&gt; tag </a:t>
            </a:r>
            <a:r>
              <a:rPr lang="en-US" altLang="zh-CN" sz="2000" dirty="0" smtClean="0"/>
              <a:t>in MXML and </a:t>
            </a:r>
            <a:r>
              <a:rPr lang="en-US" altLang="zh-CN" sz="2000" dirty="0" smtClean="0">
                <a:solidFill>
                  <a:srgbClr val="FF0000"/>
                </a:solidFill>
              </a:rPr>
              <a:t>the ability to embed </a:t>
            </a:r>
            <a:r>
              <a:rPr lang="en-US" altLang="zh-CN" sz="2000" dirty="0" err="1" smtClean="0">
                <a:solidFill>
                  <a:srgbClr val="FF0000"/>
                </a:solidFill>
              </a:rPr>
              <a:t>ActionScript</a:t>
            </a:r>
            <a:r>
              <a:rPr lang="en-US" altLang="zh-CN" sz="2000" dirty="0" smtClean="0">
                <a:solidFill>
                  <a:srgbClr val="FF0000"/>
                </a:solidFill>
              </a:rPr>
              <a:t> on an MXML object property</a:t>
            </a:r>
            <a:r>
              <a:rPr lang="en-US" altLang="zh-CN" sz="2000" dirty="0" smtClean="0"/>
              <a:t>, putting </a:t>
            </a:r>
            <a:r>
              <a:rPr lang="en-US" altLang="zh-CN" sz="2000" dirty="0" err="1" smtClean="0"/>
              <a:t>ActionScript</a:t>
            </a:r>
            <a:r>
              <a:rPr lang="en-US" altLang="zh-CN" sz="2000" dirty="0" smtClean="0"/>
              <a:t> code where you’d normally place a binding.</a:t>
            </a:r>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转移提示</a:t>
            </a:r>
            <a:endParaRPr lang="en-US" altLang="zh-CN" sz="2400" dirty="0" smtClean="0"/>
          </a:p>
          <a:p>
            <a:pPr lvl="1"/>
            <a:r>
              <a:rPr lang="zh-CN" altLang="en-US" sz="2000" dirty="0" smtClean="0"/>
              <a:t>在</a:t>
            </a:r>
            <a:r>
              <a:rPr lang="en-US" altLang="zh-CN" sz="2000" dirty="0" smtClean="0"/>
              <a:t>Flex 3</a:t>
            </a:r>
            <a:r>
              <a:rPr lang="zh-CN" altLang="en-US" sz="2000" dirty="0" smtClean="0"/>
              <a:t>中，</a:t>
            </a:r>
            <a:r>
              <a:rPr lang="en-US" altLang="zh-CN" sz="2000" dirty="0" smtClean="0"/>
              <a:t>MXML</a:t>
            </a:r>
            <a:r>
              <a:rPr lang="zh-CN" altLang="en-US" sz="2000" dirty="0" smtClean="0"/>
              <a:t>复合组件一般基于</a:t>
            </a:r>
            <a:r>
              <a:rPr lang="en-US" altLang="zh-CN" sz="2000" dirty="0" smtClean="0"/>
              <a:t>Halo</a:t>
            </a:r>
            <a:r>
              <a:rPr lang="zh-CN" altLang="en-US" sz="2000" dirty="0" smtClean="0"/>
              <a:t>库中的</a:t>
            </a:r>
            <a:r>
              <a:rPr lang="en-US" altLang="zh-CN" sz="2000" dirty="0" smtClean="0"/>
              <a:t>Canvas</a:t>
            </a:r>
            <a:r>
              <a:rPr lang="zh-CN" altLang="en-US" sz="2000" dirty="0" smtClean="0"/>
              <a:t>容器，在</a:t>
            </a:r>
            <a:r>
              <a:rPr lang="en-US" altLang="zh-CN" sz="2000" dirty="0" smtClean="0"/>
              <a:t>Flex 4</a:t>
            </a:r>
            <a:r>
              <a:rPr lang="zh-CN" altLang="en-US" sz="2000" dirty="0" smtClean="0"/>
              <a:t>中，多数情况下</a:t>
            </a:r>
            <a:r>
              <a:rPr lang="en-US" altLang="zh-CN" sz="2000" dirty="0" smtClean="0"/>
              <a:t>MXML</a:t>
            </a:r>
            <a:r>
              <a:rPr lang="zh-CN" altLang="en-US" sz="2000" dirty="0" smtClean="0"/>
              <a:t>复合组件基于以下某个抽象基类</a:t>
            </a:r>
            <a:r>
              <a:rPr lang="en-US" altLang="zh-CN" sz="2000" dirty="0" smtClean="0"/>
              <a:t>: </a:t>
            </a:r>
            <a:r>
              <a:rPr lang="en-US" altLang="zh-CN" sz="2000" dirty="0" err="1" smtClean="0"/>
              <a:t>MXMLComponent</a:t>
            </a:r>
            <a:r>
              <a:rPr lang="en-US" altLang="zh-CN" sz="2000" dirty="0" smtClean="0"/>
              <a:t>, </a:t>
            </a:r>
            <a:r>
              <a:rPr lang="en-US" altLang="zh-CN" sz="2000" dirty="0" err="1" smtClean="0"/>
              <a:t>SkinnableComponent</a:t>
            </a:r>
            <a:r>
              <a:rPr lang="en-US" altLang="zh-CN" sz="2000" dirty="0" smtClean="0"/>
              <a:t>, Group, </a:t>
            </a:r>
            <a:r>
              <a:rPr lang="en-US" altLang="zh-CN" sz="2000" dirty="0" err="1" smtClean="0"/>
              <a:t>DataGroup</a:t>
            </a:r>
            <a:r>
              <a:rPr lang="en-US" altLang="zh-CN" sz="2000" dirty="0" smtClean="0"/>
              <a:t>, </a:t>
            </a:r>
            <a:r>
              <a:rPr lang="en-US" altLang="zh-CN" sz="2000" dirty="0" err="1" smtClean="0"/>
              <a:t>SkinnableContainer</a:t>
            </a:r>
            <a:r>
              <a:rPr lang="en-US" altLang="zh-CN" sz="2000" dirty="0" smtClean="0"/>
              <a:t>, </a:t>
            </a:r>
            <a:r>
              <a:rPr lang="en-US" altLang="zh-CN" sz="2000" dirty="0" err="1" smtClean="0"/>
              <a:t>Skinnable-DataContainer</a:t>
            </a:r>
            <a:r>
              <a:rPr lang="en-US" altLang="zh-CN" sz="2000" dirty="0" smtClean="0"/>
              <a:t>, </a:t>
            </a:r>
            <a:r>
              <a:rPr lang="en-US" altLang="zh-CN" sz="2000" dirty="0" err="1" smtClean="0"/>
              <a:t>BorderContainer</a:t>
            </a:r>
            <a:r>
              <a:rPr lang="en-US" altLang="zh-CN" sz="2000" dirty="0" smtClean="0"/>
              <a:t>, or </a:t>
            </a:r>
            <a:r>
              <a:rPr lang="en-US" altLang="zh-CN" sz="2000" dirty="0" err="1" smtClean="0"/>
              <a:t>ItemRenderer</a:t>
            </a:r>
            <a:r>
              <a:rPr lang="en-US" altLang="zh-CN" sz="2000" dirty="0" smtClean="0"/>
              <a:t>.</a:t>
            </a:r>
          </a:p>
          <a:p>
            <a:pPr marL="342900" lvl="1" indent="-342900">
              <a:buFont typeface="Arial" pitchFamily="34" charset="0"/>
              <a:buChar char="•"/>
            </a:pPr>
            <a:r>
              <a:rPr lang="zh-CN" altLang="en-US" sz="2400" dirty="0" smtClean="0"/>
              <a:t>提示</a:t>
            </a:r>
            <a:endParaRPr lang="en-US" altLang="zh-CN" sz="2400" dirty="0" smtClean="0"/>
          </a:p>
          <a:p>
            <a:pPr lvl="1"/>
            <a:r>
              <a:rPr lang="zh-CN" altLang="en-US" sz="2000" dirty="0" smtClean="0"/>
              <a:t>嵌套容器可能会造成</a:t>
            </a:r>
            <a:r>
              <a:rPr lang="en-US" altLang="zh-CN" sz="2000" dirty="0" smtClean="0"/>
              <a:t>performance</a:t>
            </a:r>
            <a:r>
              <a:rPr lang="zh-CN" altLang="en-US" sz="2000" dirty="0" smtClean="0"/>
              <a:t>问题</a:t>
            </a:r>
            <a:r>
              <a:rPr lang="en-US" altLang="zh-CN" sz="2000" dirty="0" smtClean="0"/>
              <a:t>(</a:t>
            </a:r>
            <a:r>
              <a:rPr lang="zh-CN" altLang="en-US" sz="2000" dirty="0" smtClean="0"/>
              <a:t>比如一个派生</a:t>
            </a:r>
            <a:r>
              <a:rPr lang="en-US" altLang="zh-CN" sz="2000" dirty="0" err="1" smtClean="0"/>
              <a:t>UIComponent</a:t>
            </a:r>
            <a:r>
              <a:rPr lang="zh-CN" altLang="en-US" sz="2000" dirty="0" smtClean="0"/>
              <a:t>的组件实例化一个</a:t>
            </a:r>
            <a:r>
              <a:rPr lang="en-US" altLang="zh-CN" sz="2000" dirty="0" smtClean="0"/>
              <a:t>Group</a:t>
            </a:r>
            <a:r>
              <a:rPr lang="zh-CN" altLang="en-US" sz="2000" dirty="0" smtClean="0"/>
              <a:t>、</a:t>
            </a:r>
            <a:r>
              <a:rPr lang="en-US" altLang="zh-CN" sz="2000" dirty="0" err="1" smtClean="0"/>
              <a:t>SkinnableContainer</a:t>
            </a:r>
            <a:r>
              <a:rPr lang="zh-CN" altLang="en-US" sz="2000" dirty="0" smtClean="0"/>
              <a:t>或</a:t>
            </a:r>
            <a:r>
              <a:rPr lang="en-US" altLang="zh-CN" sz="2000" dirty="0" err="1" smtClean="0"/>
              <a:t>SkinnableComponent</a:t>
            </a:r>
            <a:r>
              <a:rPr lang="en-US" altLang="zh-CN" sz="2000" dirty="0" smtClean="0"/>
              <a:t>)</a:t>
            </a:r>
            <a:r>
              <a:rPr lang="zh-CN" altLang="en-US" sz="2000" dirty="0" smtClean="0"/>
              <a:t>。多数时候，扩展</a:t>
            </a:r>
            <a:r>
              <a:rPr lang="en-US" altLang="zh-CN" sz="2000" dirty="0" smtClean="0"/>
              <a:t>Spark</a:t>
            </a:r>
            <a:r>
              <a:rPr lang="zh-CN" altLang="en-US" sz="2000" dirty="0" smtClean="0"/>
              <a:t>特有的基类</a:t>
            </a:r>
            <a:r>
              <a:rPr lang="en-US" altLang="zh-CN" sz="2000" dirty="0" smtClean="0"/>
              <a:t>(</a:t>
            </a:r>
            <a:r>
              <a:rPr lang="en-US" altLang="zh-CN" sz="2000" dirty="0" err="1" smtClean="0"/>
              <a:t>SkinnableComponent</a:t>
            </a:r>
            <a:r>
              <a:rPr lang="en-US" altLang="zh-CN" sz="2000" dirty="0" smtClean="0"/>
              <a:t>·</a:t>
            </a:r>
            <a:r>
              <a:rPr lang="zh-CN" altLang="en-US" sz="2000" dirty="0" smtClean="0"/>
              <a:t>或</a:t>
            </a:r>
            <a:r>
              <a:rPr lang="en-US" altLang="zh-CN" sz="2000" dirty="0" smtClean="0"/>
              <a:t>Group)</a:t>
            </a:r>
            <a:r>
              <a:rPr lang="zh-CN" altLang="en-US" sz="2000" dirty="0" smtClean="0"/>
              <a:t>就够了</a:t>
            </a:r>
            <a:endParaRPr lang="en-US" altLang="zh-CN" sz="2000" dirty="0" smtClean="0"/>
          </a:p>
          <a:p>
            <a:pPr lvl="1"/>
            <a:r>
              <a:rPr lang="zh-CN" altLang="en-US" sz="2000" dirty="0" smtClean="0"/>
              <a:t>在</a:t>
            </a:r>
            <a:r>
              <a:rPr lang="en-US" altLang="zh-CN" sz="2000" dirty="0" smtClean="0"/>
              <a:t>Flex 4</a:t>
            </a:r>
            <a:r>
              <a:rPr lang="zh-CN" altLang="en-US" sz="2000" dirty="0" smtClean="0"/>
              <a:t>中可以考虑用</a:t>
            </a:r>
            <a:r>
              <a:rPr lang="en-US" altLang="zh-CN" sz="2000" dirty="0" smtClean="0"/>
              <a:t>Group</a:t>
            </a:r>
            <a:r>
              <a:rPr lang="zh-CN" altLang="en-US" sz="2000" dirty="0" smtClean="0"/>
              <a:t>替换</a:t>
            </a:r>
            <a:r>
              <a:rPr lang="en-US" altLang="zh-CN" sz="2000" dirty="0" smtClean="0"/>
              <a:t>Canvas</a:t>
            </a:r>
            <a:r>
              <a:rPr lang="zh-CN" altLang="en-US" sz="2000" dirty="0" smtClean="0"/>
              <a:t>，因为</a:t>
            </a:r>
            <a:r>
              <a:rPr lang="en-US" altLang="zh-CN" sz="2000" dirty="0" smtClean="0"/>
              <a:t>Group</a:t>
            </a:r>
            <a:r>
              <a:rPr lang="zh-CN" altLang="en-US" sz="2000" dirty="0" smtClean="0"/>
              <a:t>更加可靠，也更加实用</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创建</a:t>
            </a:r>
            <a:r>
              <a:rPr lang="en-US" altLang="zh-CN" sz="2400" dirty="0" smtClean="0"/>
              <a:t>Spark</a:t>
            </a:r>
            <a:r>
              <a:rPr lang="zh-CN" altLang="en-US" sz="2400" dirty="0" smtClean="0"/>
              <a:t>组件</a:t>
            </a:r>
            <a:endParaRPr lang="en-US" altLang="zh-CN" sz="2400" dirty="0" smtClean="0"/>
          </a:p>
          <a:p>
            <a:pPr lvl="1"/>
            <a:r>
              <a:rPr lang="zh-CN" altLang="en-US" sz="2000" dirty="0" smtClean="0"/>
              <a:t>创建</a:t>
            </a:r>
            <a:r>
              <a:rPr lang="en-US" altLang="zh-CN" sz="2000" dirty="0" smtClean="0"/>
              <a:t>Spark</a:t>
            </a:r>
            <a:r>
              <a:rPr lang="zh-CN" altLang="en-US" sz="2000" dirty="0" smtClean="0"/>
              <a:t>组件时，通常会为每个组件创建两个类。组件类保存行为逻辑，如组件分派事件，松耦合的模型，皮肤类实现皮肤部分已经在皮肤类定义视图状态</a:t>
            </a:r>
            <a:endParaRPr lang="en-US" altLang="zh-CN" sz="2000" dirty="0" smtClean="0"/>
          </a:p>
          <a:p>
            <a:pPr marL="342900" lvl="1" indent="-342900">
              <a:buFont typeface="Arial" pitchFamily="34" charset="0"/>
              <a:buChar char="•"/>
            </a:pPr>
            <a:r>
              <a:rPr lang="zh-CN" altLang="en-US" sz="2400" dirty="0" smtClean="0"/>
              <a:t>使用元数据绑定组件皮肤</a:t>
            </a:r>
            <a:endParaRPr lang="en-US" altLang="zh-CN" sz="2400" dirty="0" smtClean="0"/>
          </a:p>
          <a:p>
            <a:pPr lvl="1"/>
            <a:r>
              <a:rPr lang="zh-CN" altLang="en-US" sz="2000" dirty="0" smtClean="0"/>
              <a:t>组件类必须</a:t>
            </a:r>
            <a:endParaRPr lang="en-US" altLang="zh-CN" sz="2000" dirty="0" smtClean="0"/>
          </a:p>
          <a:p>
            <a:pPr lvl="2"/>
            <a:r>
              <a:rPr lang="zh-CN" altLang="en-US" sz="1800" dirty="0" smtClean="0"/>
              <a:t>定义对应的皮肤</a:t>
            </a:r>
            <a:endParaRPr lang="en-US" altLang="zh-CN" sz="1800" dirty="0" smtClean="0"/>
          </a:p>
          <a:p>
            <a:pPr lvl="2"/>
            <a:r>
              <a:rPr lang="zh-CN" altLang="en-US" sz="1800" dirty="0" smtClean="0"/>
              <a:t>使用</a:t>
            </a:r>
            <a:r>
              <a:rPr lang="en-US" altLang="zh-CN" sz="1800" dirty="0" smtClean="0"/>
              <a:t>[</a:t>
            </a:r>
            <a:r>
              <a:rPr lang="en-US" altLang="zh-CN" sz="1800" dirty="0" err="1" smtClean="0"/>
              <a:t>SkinPart</a:t>
            </a:r>
            <a:r>
              <a:rPr lang="en-US" altLang="zh-CN" sz="1800" dirty="0" smtClean="0"/>
              <a:t>]</a:t>
            </a:r>
            <a:r>
              <a:rPr lang="zh-CN" altLang="en-US" sz="1800" dirty="0" smtClean="0"/>
              <a:t>元数据标签标识皮肤部分</a:t>
            </a:r>
            <a:endParaRPr lang="en-US" altLang="zh-CN" sz="1800" dirty="0" smtClean="0"/>
          </a:p>
          <a:p>
            <a:pPr lvl="2"/>
            <a:r>
              <a:rPr lang="zh-CN" altLang="en-US" sz="1800" dirty="0" smtClean="0"/>
              <a:t>使用</a:t>
            </a:r>
            <a:r>
              <a:rPr lang="en-US" altLang="zh-CN" sz="1800" dirty="0" smtClean="0"/>
              <a:t>[</a:t>
            </a:r>
            <a:r>
              <a:rPr lang="en-US" altLang="zh-CN" sz="1800" dirty="0" err="1" smtClean="0"/>
              <a:t>SkinState</a:t>
            </a:r>
            <a:r>
              <a:rPr lang="en-US" altLang="zh-CN" sz="1800" dirty="0" smtClean="0"/>
              <a:t>]</a:t>
            </a:r>
            <a:r>
              <a:rPr lang="zh-CN" altLang="en-US" sz="1800" dirty="0" smtClean="0"/>
              <a:t>标签标识组件所支持的视图状态</a:t>
            </a:r>
            <a:endParaRPr lang="en-US" altLang="zh-CN" sz="1800" dirty="0" smtClean="0"/>
          </a:p>
          <a:p>
            <a:pPr lvl="1"/>
            <a:r>
              <a:rPr lang="zh-CN" altLang="en-US" sz="2000" dirty="0" smtClean="0"/>
              <a:t>皮肤类必须</a:t>
            </a:r>
            <a:endParaRPr lang="en-US" altLang="zh-CN" sz="2000" dirty="0" smtClean="0"/>
          </a:p>
          <a:p>
            <a:pPr lvl="2"/>
            <a:r>
              <a:rPr lang="zh-CN" altLang="en-US" sz="1800" dirty="0" smtClean="0"/>
              <a:t>使用</a:t>
            </a:r>
            <a:r>
              <a:rPr lang="en-US" altLang="zh-CN" sz="1800" dirty="0" smtClean="0"/>
              <a:t>[</a:t>
            </a:r>
            <a:r>
              <a:rPr lang="en-US" altLang="zh-CN" sz="1800" dirty="0" err="1" smtClean="0"/>
              <a:t>HostComponent</a:t>
            </a:r>
            <a:r>
              <a:rPr lang="en-US" altLang="zh-CN" sz="1800" dirty="0" smtClean="0"/>
              <a:t>]</a:t>
            </a:r>
            <a:r>
              <a:rPr lang="zh-CN" altLang="en-US" sz="1800" dirty="0" smtClean="0"/>
              <a:t>元数据标签指定对应的组件</a:t>
            </a:r>
            <a:endParaRPr lang="en-US" altLang="zh-CN" sz="1800" dirty="0" smtClean="0"/>
          </a:p>
          <a:p>
            <a:pPr lvl="2"/>
            <a:r>
              <a:rPr lang="zh-CN" altLang="en-US" sz="1800" dirty="0" smtClean="0"/>
              <a:t>声明视图状态，并定义每个状态的外观</a:t>
            </a:r>
            <a:endParaRPr lang="en-US" altLang="zh-CN" sz="1800" dirty="0" smtClean="0"/>
          </a:p>
          <a:p>
            <a:pPr lvl="2"/>
            <a:r>
              <a:rPr lang="zh-CN" altLang="en-US" sz="1800" dirty="0" smtClean="0"/>
              <a:t>定义皮肤部分在舞台上的显示方式</a:t>
            </a:r>
            <a:endParaRPr lang="en-US" altLang="zh-CN" sz="1800" dirty="0" smtClean="0"/>
          </a:p>
          <a:p>
            <a:pPr marL="342900" lvl="1" indent="-342900">
              <a:buFont typeface="Arial" pitchFamily="34" charset="0"/>
              <a:buChar char="•"/>
            </a:pPr>
            <a:endParaRPr lang="en-US" altLang="zh-CN" sz="2400" dirty="0" smtClean="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皮肤使用举例</a:t>
            </a:r>
            <a:endParaRPr lang="en-US" altLang="zh-CN" sz="2400" dirty="0" smtClean="0"/>
          </a:p>
          <a:p>
            <a:pPr lvl="1"/>
            <a:r>
              <a:rPr lang="zh-CN" altLang="en-US" sz="2000" dirty="0" smtClean="0"/>
              <a:t>定义组件，这个组件引用皮肤，定义了和皮肤之间的</a:t>
            </a:r>
            <a:r>
              <a:rPr lang="en-US" altLang="zh-CN" sz="2000" dirty="0" smtClean="0"/>
              <a:t>contract:  1. state; 2. </a:t>
            </a:r>
            <a:r>
              <a:rPr lang="en-US" altLang="zh-CN" sz="2000" dirty="0" err="1" smtClean="0"/>
              <a:t>labelDisplay</a:t>
            </a:r>
            <a:r>
              <a:rPr lang="en-US" altLang="zh-CN" sz="2000" dirty="0" smtClean="0"/>
              <a:t> </a:t>
            </a:r>
            <a:r>
              <a:rPr lang="zh-CN" altLang="en-US" sz="2000" dirty="0" smtClean="0"/>
              <a:t>和</a:t>
            </a:r>
            <a:r>
              <a:rPr lang="en-US" altLang="zh-CN" sz="2000" dirty="0" err="1" smtClean="0"/>
              <a:t>openButton</a:t>
            </a:r>
            <a:r>
              <a:rPr lang="en-US" altLang="zh-CN" sz="2000" dirty="0" smtClean="0"/>
              <a:t> (</a:t>
            </a:r>
            <a:r>
              <a:rPr lang="zh-CN" altLang="en-US" sz="2000" dirty="0" smtClean="0"/>
              <a:t>皮肤组件中也会有相同的定义</a:t>
            </a:r>
            <a:r>
              <a:rPr lang="en-US" altLang="zh-CN" sz="2000" dirty="0" smtClean="0"/>
              <a:t>)</a:t>
            </a:r>
            <a:endParaRPr lang="en-US" altLang="zh-CN" sz="2400" dirty="0" smtClean="0"/>
          </a:p>
          <a:p>
            <a:pPr lvl="1"/>
            <a:endParaRPr lang="en-US" altLang="zh-CN" sz="2400" dirty="0" smtClean="0"/>
          </a:p>
        </p:txBody>
      </p:sp>
      <p:pic>
        <p:nvPicPr>
          <p:cNvPr id="4100" name="Picture 4"/>
          <p:cNvPicPr>
            <a:picLocks noChangeAspect="1" noChangeArrowheads="1"/>
          </p:cNvPicPr>
          <p:nvPr/>
        </p:nvPicPr>
        <p:blipFill>
          <a:blip r:embed="rId3" cstate="print"/>
          <a:srcRect/>
          <a:stretch>
            <a:fillRect/>
          </a:stretch>
        </p:blipFill>
        <p:spPr bwMode="auto">
          <a:xfrm>
            <a:off x="533400" y="2362200"/>
            <a:ext cx="7953375" cy="369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皮肤使用举例</a:t>
            </a:r>
            <a:endParaRPr lang="en-US" altLang="zh-CN" sz="2400" dirty="0" smtClean="0"/>
          </a:p>
          <a:p>
            <a:pPr lvl="1"/>
            <a:r>
              <a:rPr lang="zh-CN" altLang="en-US" sz="2000" dirty="0" smtClean="0"/>
              <a:t>重写</a:t>
            </a:r>
            <a:r>
              <a:rPr lang="en-US" altLang="zh-CN" sz="2000" dirty="0" smtClean="0"/>
              <a:t>skin Add</a:t>
            </a:r>
            <a:br>
              <a:rPr lang="en-US" altLang="zh-CN" sz="2000" dirty="0" smtClean="0"/>
            </a:br>
            <a:r>
              <a:rPr lang="zh-CN" altLang="en-US" sz="2000" dirty="0" smtClean="0"/>
              <a:t>和</a:t>
            </a:r>
            <a:r>
              <a:rPr lang="en-US" altLang="zh-CN" sz="2000" dirty="0" smtClean="0"/>
              <a:t>remove</a:t>
            </a:r>
            <a:r>
              <a:rPr lang="zh-CN" altLang="en-US" sz="2000" dirty="0" smtClean="0"/>
              <a:t>事件</a:t>
            </a:r>
            <a:endParaRPr lang="en-US" altLang="zh-CN" sz="2000" dirty="0" smtClean="0"/>
          </a:p>
          <a:p>
            <a:pPr marL="342900" lvl="1" indent="-342900">
              <a:buFont typeface="Arial" pitchFamily="34" charset="0"/>
              <a:buChar char="•"/>
            </a:pPr>
            <a:endParaRPr lang="en-US" altLang="zh-CN" sz="2400" dirty="0" smtClean="0"/>
          </a:p>
          <a:p>
            <a:pPr lvl="1"/>
            <a:endParaRPr lang="en-US" altLang="zh-CN" sz="2400" dirty="0" smtClean="0"/>
          </a:p>
        </p:txBody>
      </p:sp>
      <p:pic>
        <p:nvPicPr>
          <p:cNvPr id="5122" name="Picture 2"/>
          <p:cNvPicPr>
            <a:picLocks noChangeAspect="1" noChangeArrowheads="1"/>
          </p:cNvPicPr>
          <p:nvPr/>
        </p:nvPicPr>
        <p:blipFill>
          <a:blip r:embed="rId3" cstate="print"/>
          <a:srcRect/>
          <a:stretch>
            <a:fillRect/>
          </a:stretch>
        </p:blipFill>
        <p:spPr bwMode="auto">
          <a:xfrm>
            <a:off x="2828925" y="0"/>
            <a:ext cx="6315075" cy="716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自定义组件</a:t>
            </a:r>
            <a:endParaRPr lang="en-US" sz="3200" dirty="0"/>
          </a:p>
        </p:txBody>
      </p:sp>
      <p:sp>
        <p:nvSpPr>
          <p:cNvPr id="3" name="Content Placeholder 2"/>
          <p:cNvSpPr>
            <a:spLocks noGrp="1"/>
          </p:cNvSpPr>
          <p:nvPr>
            <p:ph idx="1"/>
          </p:nvPr>
        </p:nvSpPr>
        <p:spPr>
          <a:xfrm>
            <a:off x="0" y="1066800"/>
            <a:ext cx="8229600" cy="5562600"/>
          </a:xfrm>
        </p:spPr>
        <p:txBody>
          <a:bodyPr>
            <a:normAutofit/>
          </a:bodyPr>
          <a:lstStyle/>
          <a:p>
            <a:pPr marL="342900" lvl="1" indent="-342900">
              <a:buNone/>
            </a:pPr>
            <a:r>
              <a:rPr lang="zh-CN" altLang="en-US" sz="2000" dirty="0" smtClean="0"/>
              <a:t>注意</a:t>
            </a:r>
            <a:r>
              <a:rPr lang="en-US" altLang="zh-CN" sz="2000" dirty="0" err="1" smtClean="0"/>
              <a:t>ToggleButton</a:t>
            </a:r>
            <a:r>
              <a:rPr lang="zh-CN" altLang="en-US" sz="2000" dirty="0" smtClean="0"/>
              <a:t>和</a:t>
            </a:r>
            <a:endParaRPr lang="en-US" altLang="zh-CN" sz="2000" dirty="0" smtClean="0"/>
          </a:p>
          <a:p>
            <a:pPr marL="342900" lvl="1" indent="-342900">
              <a:buNone/>
            </a:pPr>
            <a:r>
              <a:rPr lang="en-US" altLang="zh-CN" sz="2000" dirty="0" smtClean="0"/>
              <a:t>Label</a:t>
            </a:r>
            <a:r>
              <a:rPr lang="zh-CN" altLang="en-US" sz="2000" dirty="0" smtClean="0"/>
              <a:t>的定义和在</a:t>
            </a:r>
            <a:endParaRPr lang="en-US" altLang="zh-CN" sz="2000" dirty="0" smtClean="0"/>
          </a:p>
          <a:p>
            <a:pPr marL="342900" lvl="1" indent="-342900">
              <a:buNone/>
            </a:pPr>
            <a:r>
              <a:rPr lang="en-US" altLang="zh-CN" sz="2000" dirty="0" smtClean="0"/>
              <a:t>Component</a:t>
            </a:r>
            <a:r>
              <a:rPr lang="zh-CN" altLang="en-US" sz="2000" dirty="0" smtClean="0"/>
              <a:t>里的定义</a:t>
            </a:r>
            <a:endParaRPr lang="en-US" altLang="zh-CN" sz="2000" dirty="0" smtClean="0"/>
          </a:p>
          <a:p>
            <a:pPr marL="342900" lvl="1" indent="-342900">
              <a:buNone/>
            </a:pPr>
            <a:r>
              <a:rPr lang="zh-CN" altLang="en-US" sz="2000" dirty="0" smtClean="0"/>
              <a:t>是相照应的。在这里</a:t>
            </a:r>
            <a:endParaRPr lang="en-US" altLang="zh-CN" sz="2000" dirty="0" smtClean="0"/>
          </a:p>
          <a:p>
            <a:pPr marL="342900" lvl="1" indent="-342900">
              <a:buNone/>
            </a:pPr>
            <a:r>
              <a:rPr lang="en-US" altLang="zh-CN" sz="2000" dirty="0" smtClean="0"/>
              <a:t>“</a:t>
            </a:r>
            <a:r>
              <a:rPr lang="en-US" altLang="zh-CN" sz="2000" dirty="0" err="1" smtClean="0"/>
              <a:t>contentGroup</a:t>
            </a:r>
            <a:r>
              <a:rPr lang="en-US" altLang="zh-CN" sz="2000" dirty="0" smtClean="0"/>
              <a:t>”</a:t>
            </a:r>
            <a:r>
              <a:rPr lang="zh-CN" altLang="en-US" sz="2000" dirty="0" smtClean="0"/>
              <a:t>非常</a:t>
            </a:r>
            <a:endParaRPr lang="en-US" altLang="zh-CN" sz="2000" dirty="0" smtClean="0"/>
          </a:p>
          <a:p>
            <a:pPr marL="342900" lvl="1" indent="-342900">
              <a:buNone/>
            </a:pPr>
            <a:r>
              <a:rPr lang="zh-CN" altLang="en-US" sz="2000" dirty="0" smtClean="0"/>
              <a:t>重要，它是</a:t>
            </a:r>
            <a:r>
              <a:rPr lang="en-US" altLang="zh-CN" sz="2000" dirty="0" err="1" smtClean="0"/>
              <a:t>Skinnable</a:t>
            </a:r>
            <a:endParaRPr lang="en-US" altLang="zh-CN" sz="2000" dirty="0" smtClean="0"/>
          </a:p>
          <a:p>
            <a:pPr marL="342900" lvl="1" indent="-342900">
              <a:buNone/>
            </a:pPr>
            <a:r>
              <a:rPr lang="en-US" altLang="zh-CN" sz="2000" dirty="0" smtClean="0"/>
              <a:t>Container</a:t>
            </a:r>
            <a:r>
              <a:rPr lang="zh-CN" altLang="en-US" sz="2000" dirty="0" smtClean="0"/>
              <a:t>的内置属性，</a:t>
            </a:r>
            <a:endParaRPr lang="en-US" altLang="zh-CN" sz="2000" dirty="0" smtClean="0"/>
          </a:p>
          <a:p>
            <a:pPr marL="342900" lvl="1" indent="-342900">
              <a:buNone/>
            </a:pPr>
            <a:r>
              <a:rPr lang="en-US" altLang="zh-CN" sz="2000" dirty="0" err="1" smtClean="0"/>
              <a:t>SkinnableContainer</a:t>
            </a:r>
            <a:r>
              <a:rPr lang="zh-CN" altLang="en-US" sz="2000" dirty="0" smtClean="0"/>
              <a:t>内</a:t>
            </a:r>
            <a:endParaRPr lang="en-US" altLang="zh-CN" sz="2000" dirty="0" smtClean="0"/>
          </a:p>
          <a:p>
            <a:pPr marL="342900" lvl="1" indent="-342900">
              <a:buNone/>
            </a:pPr>
            <a:r>
              <a:rPr lang="zh-CN" altLang="en-US" sz="2000" dirty="0" smtClean="0"/>
              <a:t>置功能能够把</a:t>
            </a:r>
            <a:r>
              <a:rPr lang="en-US" altLang="zh-CN" sz="2000" dirty="0" smtClean="0"/>
              <a:t>radio</a:t>
            </a:r>
          </a:p>
          <a:p>
            <a:pPr marL="342900" lvl="1" indent="-342900">
              <a:buNone/>
            </a:pPr>
            <a:r>
              <a:rPr lang="en-US" altLang="zh-CN" sz="2000" dirty="0" smtClean="0"/>
              <a:t>Button</a:t>
            </a:r>
            <a:r>
              <a:rPr lang="zh-CN" altLang="en-US" sz="2000" dirty="0" smtClean="0"/>
              <a:t>推送到</a:t>
            </a:r>
            <a:endParaRPr lang="en-US" altLang="zh-CN" sz="2000" dirty="0" smtClean="0"/>
          </a:p>
          <a:p>
            <a:pPr marL="342900" lvl="1" indent="-342900">
              <a:buNone/>
            </a:pPr>
            <a:r>
              <a:rPr lang="en-US" altLang="zh-CN" sz="2000" dirty="0" err="1" smtClean="0"/>
              <a:t>contentGroup</a:t>
            </a:r>
            <a:r>
              <a:rPr lang="zh-CN" altLang="en-US" sz="2000" dirty="0" smtClean="0"/>
              <a:t>属性中。</a:t>
            </a:r>
            <a:endParaRPr lang="en-US" altLang="zh-CN" sz="2000" dirty="0" smtClean="0"/>
          </a:p>
          <a:p>
            <a:pPr marL="342900" lvl="1" indent="-342900">
              <a:buNone/>
            </a:pPr>
            <a:r>
              <a:rPr lang="zh-CN" altLang="en-US" sz="2000" dirty="0" smtClean="0"/>
              <a:t>这样</a:t>
            </a:r>
            <a:r>
              <a:rPr lang="en-US" altLang="zh-CN" sz="2000" dirty="0" smtClean="0"/>
              <a:t>Real</a:t>
            </a:r>
            <a:r>
              <a:rPr lang="zh-CN" altLang="en-US" sz="2000" dirty="0" smtClean="0"/>
              <a:t>组件就知道</a:t>
            </a:r>
            <a:endParaRPr lang="en-US" altLang="zh-CN" sz="2000" dirty="0" smtClean="0"/>
          </a:p>
          <a:p>
            <a:pPr marL="342900" lvl="1" indent="-342900">
              <a:buNone/>
            </a:pPr>
            <a:r>
              <a:rPr lang="zh-CN" altLang="en-US" sz="2000" dirty="0" smtClean="0"/>
              <a:t>在哪里放置单选按</a:t>
            </a:r>
            <a:endParaRPr lang="en-US" altLang="zh-CN" sz="2000" dirty="0" smtClean="0"/>
          </a:p>
          <a:p>
            <a:pPr marL="342900" lvl="1" indent="-342900">
              <a:buNone/>
            </a:pPr>
            <a:r>
              <a:rPr lang="zh-CN" altLang="en-US" sz="2000" dirty="0" smtClean="0"/>
              <a:t>钮了</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2438400" y="0"/>
            <a:ext cx="6858000" cy="690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复合组件</a:t>
            </a:r>
            <a:endParaRPr lang="en-US" altLang="zh-CN" sz="2400" dirty="0" smtClean="0"/>
          </a:p>
          <a:p>
            <a:pPr lvl="1">
              <a:buNone/>
            </a:pPr>
            <a:endParaRPr lang="en-US" altLang="zh-CN" sz="2400" dirty="0" smtClean="0"/>
          </a:p>
        </p:txBody>
      </p:sp>
      <p:pic>
        <p:nvPicPr>
          <p:cNvPr id="2051" name="Picture 3"/>
          <p:cNvPicPr>
            <a:picLocks noChangeAspect="1" noChangeArrowheads="1"/>
          </p:cNvPicPr>
          <p:nvPr/>
        </p:nvPicPr>
        <p:blipFill>
          <a:blip r:embed="rId3" cstate="print"/>
          <a:srcRect/>
          <a:stretch>
            <a:fillRect/>
          </a:stretch>
        </p:blipFill>
        <p:spPr bwMode="auto">
          <a:xfrm>
            <a:off x="914400" y="1905000"/>
            <a:ext cx="6896100" cy="3743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在自定义</a:t>
            </a:r>
            <a:r>
              <a:rPr lang="en-US" altLang="zh-CN" sz="2400" dirty="0" smtClean="0"/>
              <a:t>Spark</a:t>
            </a:r>
            <a:r>
              <a:rPr lang="zh-CN" altLang="en-US" sz="2400" dirty="0" smtClean="0"/>
              <a:t>组件中，可以重写</a:t>
            </a:r>
            <a:endParaRPr lang="en-US" altLang="zh-CN" sz="2400" dirty="0" smtClean="0"/>
          </a:p>
          <a:p>
            <a:pPr lvl="1"/>
            <a:r>
              <a:rPr lang="en-US" altLang="zh-CN" sz="2000" dirty="0" err="1" smtClean="0"/>
              <a:t>createChildren</a:t>
            </a:r>
            <a:endParaRPr lang="en-US" altLang="zh-CN" sz="2000" dirty="0" smtClean="0"/>
          </a:p>
          <a:p>
            <a:pPr lvl="1"/>
            <a:r>
              <a:rPr lang="en-US" altLang="zh-CN" sz="2000" dirty="0" err="1" smtClean="0"/>
              <a:t>commitProperties</a:t>
            </a:r>
            <a:endParaRPr lang="en-US" altLang="zh-CN" sz="2000" dirty="0" smtClean="0"/>
          </a:p>
          <a:p>
            <a:pPr lvl="1"/>
            <a:r>
              <a:rPr lang="en-US" altLang="zh-CN" sz="2000" dirty="0" smtClean="0"/>
              <a:t>measure</a:t>
            </a:r>
          </a:p>
          <a:p>
            <a:pPr lvl="1"/>
            <a:r>
              <a:rPr lang="en-US" altLang="zh-CN" sz="2000" dirty="0" err="1" smtClean="0"/>
              <a:t>updateDisplayList</a:t>
            </a:r>
            <a:endParaRPr lang="en-US" altLang="zh-CN" sz="2000" dirty="0" smtClean="0"/>
          </a:p>
          <a:p>
            <a:pPr lvl="1"/>
            <a:r>
              <a:rPr lang="en-US" altLang="zh-CN" sz="2000" dirty="0" err="1" smtClean="0"/>
              <a:t>partAdded</a:t>
            </a:r>
            <a:r>
              <a:rPr lang="zh-CN" altLang="en-US" sz="2000" dirty="0" smtClean="0"/>
              <a:t>和</a:t>
            </a:r>
            <a:r>
              <a:rPr lang="en-US" altLang="zh-CN" sz="2000" dirty="0" err="1" smtClean="0"/>
              <a:t>partRemoved</a:t>
            </a:r>
            <a:endParaRPr lang="en-US" altLang="zh-CN" sz="2000" dirty="0" smtClean="0"/>
          </a:p>
          <a:p>
            <a:pPr lvl="1"/>
            <a:r>
              <a:rPr lang="en-US" altLang="zh-CN" sz="2000" dirty="0" err="1" smtClean="0"/>
              <a:t>getCurrentSkinState</a:t>
            </a:r>
            <a:endParaRPr lang="en-US" altLang="zh-CN" sz="2000" dirty="0" smtClean="0"/>
          </a:p>
          <a:p>
            <a:pPr lvl="1"/>
            <a:r>
              <a:rPr lang="zh-CN" altLang="en-US" sz="2000" dirty="0" smtClean="0"/>
              <a:t>当调用这些方法时，会把它们添加到一个队列中，从而当发生下一个</a:t>
            </a:r>
            <a:r>
              <a:rPr lang="en-US" altLang="zh-CN" sz="2000" dirty="0" smtClean="0"/>
              <a:t>render</a:t>
            </a:r>
            <a:r>
              <a:rPr lang="zh-CN" altLang="en-US" sz="2000" dirty="0" smtClean="0"/>
              <a:t>事件时，显示对象就可以在舞台的一次重绘中得到必要的更新。这是通过</a:t>
            </a:r>
            <a:r>
              <a:rPr lang="en-US" altLang="zh-CN" sz="2000" dirty="0" smtClean="0"/>
              <a:t>invalidation</a:t>
            </a:r>
            <a:r>
              <a:rPr lang="zh-CN" altLang="en-US" sz="2000" dirty="0" smtClean="0"/>
              <a:t>实现的，可以避免</a:t>
            </a:r>
            <a:r>
              <a:rPr lang="en-US" altLang="zh-CN" sz="2000" dirty="0" smtClean="0"/>
              <a:t>Flex</a:t>
            </a:r>
            <a:r>
              <a:rPr lang="zh-CN" altLang="en-US" sz="2000" dirty="0" smtClean="0"/>
              <a:t>应用程序过度使用大量资源</a:t>
            </a:r>
            <a:endParaRPr lang="en-US" altLang="zh-CN" sz="2000" dirty="0" smtClean="0"/>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自定义组件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endParaRPr lang="en-US" altLang="zh-CN" sz="24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1447800" y="0"/>
            <a:ext cx="5943600" cy="68945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对象和类</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继承</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zh-CN" altLang="en-US" sz="2400" dirty="0" smtClean="0"/>
              <a:t>私有变量命名</a:t>
            </a:r>
            <a:endParaRPr lang="en-US" altLang="zh-CN" sz="2000" dirty="0" smtClean="0"/>
          </a:p>
          <a:p>
            <a:pPr lvl="1"/>
            <a:r>
              <a:rPr lang="zh-CN" altLang="en-US" sz="2000" dirty="0" smtClean="0"/>
              <a:t>前面加前导下划线</a:t>
            </a:r>
            <a:r>
              <a:rPr lang="en-US" altLang="zh-CN" sz="2000" dirty="0" smtClean="0"/>
              <a:t>: </a:t>
            </a:r>
            <a:r>
              <a:rPr lang="en-US" sz="2000" dirty="0" smtClean="0"/>
              <a:t> private </a:t>
            </a:r>
            <a:r>
              <a:rPr lang="en-US" sz="2000" dirty="0" err="1" smtClean="0"/>
              <a:t>var</a:t>
            </a:r>
            <a:r>
              <a:rPr lang="en-US" sz="2000" dirty="0" smtClean="0"/>
              <a:t> _</a:t>
            </a:r>
            <a:r>
              <a:rPr lang="en-US" sz="2000" dirty="0" err="1" smtClean="0"/>
              <a:t>color:uint</a:t>
            </a:r>
            <a:r>
              <a:rPr lang="en-US" sz="2000" dirty="0" smtClean="0"/>
              <a:t> = 0x000000;</a:t>
            </a:r>
          </a:p>
          <a:p>
            <a:pPr marL="342900" lvl="1" indent="-342900">
              <a:buFont typeface="Arial" pitchFamily="34" charset="0"/>
              <a:buChar char="•"/>
            </a:pPr>
            <a:r>
              <a:rPr lang="en-US" altLang="zh-CN" sz="2400" dirty="0" smtClean="0"/>
              <a:t>this </a:t>
            </a:r>
            <a:r>
              <a:rPr lang="zh-CN" altLang="en-US" sz="2400" dirty="0" smtClean="0"/>
              <a:t>关键字访问成员变量</a:t>
            </a:r>
            <a:endParaRPr lang="en-US" altLang="zh-CN" sz="2400" dirty="0" smtClean="0"/>
          </a:p>
          <a:p>
            <a:pPr lvl="1"/>
            <a:r>
              <a:rPr lang="en-US" sz="2000" dirty="0" err="1" smtClean="0"/>
              <a:t>this._propertyname</a:t>
            </a:r>
            <a:r>
              <a:rPr lang="en-US" sz="2000" dirty="0" smtClean="0"/>
              <a:t> = value; </a:t>
            </a:r>
          </a:p>
          <a:p>
            <a:pPr lvl="1"/>
            <a:endParaRPr lang="en-US" sz="2000" dirty="0" smtClean="0"/>
          </a:p>
          <a:p>
            <a:pPr lvl="1"/>
            <a:endParaRPr lang="en-US" sz="2000" dirty="0" smtClean="0"/>
          </a:p>
          <a:p>
            <a:pPr lvl="1">
              <a:buNone/>
            </a:pPr>
            <a:endParaRPr lang="en-US" sz="2000" dirty="0" smtClean="0"/>
          </a:p>
          <a:p>
            <a:pPr marL="342900" lvl="1" indent="-342900">
              <a:buFont typeface="Arial" pitchFamily="34" charset="0"/>
              <a:buChar char="•"/>
            </a:pPr>
            <a:endParaRPr lang="en-US" altLang="zh-CN" sz="2400" dirty="0" smtClean="0"/>
          </a:p>
          <a:p>
            <a:pPr lvl="1"/>
            <a:endParaRPr lang="en-US" sz="2000" dirty="0" smtClean="0"/>
          </a:p>
        </p:txBody>
      </p:sp>
      <p:pic>
        <p:nvPicPr>
          <p:cNvPr id="61442" name="Picture 2"/>
          <p:cNvPicPr>
            <a:picLocks noChangeAspect="1" noChangeArrowheads="1"/>
          </p:cNvPicPr>
          <p:nvPr/>
        </p:nvPicPr>
        <p:blipFill>
          <a:blip r:embed="rId2" cstate="print"/>
          <a:srcRect/>
          <a:stretch>
            <a:fillRect/>
          </a:stretch>
        </p:blipFill>
        <p:spPr bwMode="auto">
          <a:xfrm>
            <a:off x="838200" y="1600200"/>
            <a:ext cx="7000875" cy="2466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创建可重用组件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Runtime Share Library (RSL)</a:t>
            </a:r>
          </a:p>
          <a:p>
            <a:pPr lvl="1"/>
            <a:r>
              <a:rPr lang="en-US" sz="2000" dirty="0" smtClean="0"/>
              <a:t>SWC  </a:t>
            </a:r>
          </a:p>
          <a:p>
            <a:pPr lvl="2"/>
            <a:r>
              <a:rPr lang="en-US" altLang="zh-CN" sz="1800" dirty="0" smtClean="0"/>
              <a:t> Act the same ways as zip file</a:t>
            </a:r>
          </a:p>
          <a:p>
            <a:pPr lvl="2"/>
            <a:r>
              <a:rPr lang="en-US" altLang="zh-CN" sz="1800" dirty="0" smtClean="0"/>
              <a:t>Usually contains a library.swf file and a catelog.xml file. The SWF file contains the code and asserts and the XML file tells </a:t>
            </a:r>
            <a:r>
              <a:rPr lang="en-US" sz="1800" dirty="0" smtClean="0"/>
              <a:t>compiler what and where everything is in the SWF file</a:t>
            </a:r>
            <a:endParaRPr lang="en-US" altLang="zh-CN" sz="1800" dirty="0" smtClean="0"/>
          </a:p>
          <a:p>
            <a:pPr lvl="1"/>
            <a:r>
              <a:rPr lang="en-US" altLang="zh-CN" sz="2000" dirty="0" smtClean="0"/>
              <a:t>RSL</a:t>
            </a:r>
          </a:p>
          <a:p>
            <a:pPr lvl="2"/>
            <a:r>
              <a:rPr lang="en-US" altLang="zh-CN" sz="1800" dirty="0" smtClean="0"/>
              <a:t>RSLs are code that’s compiled into a SWC file and can be loaded during runtime by multiple applications and </a:t>
            </a:r>
            <a:r>
              <a:rPr lang="en-US" altLang="zh-CN" sz="1800" dirty="0" err="1" smtClean="0"/>
              <a:t>domais</a:t>
            </a:r>
            <a:r>
              <a:rPr lang="en-US" altLang="zh-CN" sz="1800" dirty="0" smtClean="0"/>
              <a:t> by </a:t>
            </a:r>
            <a:r>
              <a:rPr lang="en-US" altLang="zh-CN" sz="1800" dirty="0" err="1" smtClean="0"/>
              <a:t>uing</a:t>
            </a:r>
            <a:r>
              <a:rPr lang="en-US" altLang="zh-CN" sz="1800" dirty="0" smtClean="0"/>
              <a:t> namespaces</a:t>
            </a:r>
          </a:p>
          <a:p>
            <a:pPr lvl="1"/>
            <a:r>
              <a:rPr lang="en-US" altLang="zh-CN" sz="2000" dirty="0" smtClean="0"/>
              <a:t>Create RSL</a:t>
            </a:r>
          </a:p>
          <a:p>
            <a:pPr lvl="2"/>
            <a:r>
              <a:rPr lang="en-US" sz="1800" dirty="0" smtClean="0"/>
              <a:t>In Flash Builder, create a new Flex library project by choosing File &gt; New &gt; Flex Library Project</a:t>
            </a:r>
          </a:p>
          <a:p>
            <a:pPr lvl="2"/>
            <a:r>
              <a:rPr lang="en-US" sz="1800" dirty="0" smtClean="0"/>
              <a:t>Name the project </a:t>
            </a:r>
            <a:r>
              <a:rPr lang="en-US" sz="1800" b="1" dirty="0" err="1" smtClean="0">
                <a:solidFill>
                  <a:srgbClr val="00B050"/>
                </a:solidFill>
              </a:rPr>
              <a:t>MyRSL</a:t>
            </a:r>
            <a:r>
              <a:rPr lang="en-US" sz="1800" dirty="0" smtClean="0"/>
              <a:t> and Click Finish</a:t>
            </a:r>
          </a:p>
          <a:p>
            <a:pPr lvl="2"/>
            <a:r>
              <a:rPr lang="en-US" sz="1800" dirty="0" smtClean="0"/>
              <a:t>You then can add new classes or add existing classes to this empty lib project by </a:t>
            </a:r>
            <a:r>
              <a:rPr lang="en-US" altLang="zh-CN" sz="1800" dirty="0" smtClean="0"/>
              <a:t>“</a:t>
            </a:r>
            <a:r>
              <a:rPr lang="en-US" sz="1800" dirty="0" smtClean="0"/>
              <a:t>Project &gt; Properties &gt; Flex Library Build Path</a:t>
            </a:r>
            <a:r>
              <a:rPr lang="en-US" altLang="zh-CN" sz="1800" dirty="0" smtClean="0"/>
              <a:t>”</a:t>
            </a:r>
          </a:p>
          <a:p>
            <a:pPr lvl="2"/>
            <a:r>
              <a:rPr lang="en-US" sz="1800" dirty="0" smtClean="0"/>
              <a:t>If it builds without error</a:t>
            </a:r>
            <a:r>
              <a:rPr lang="en-US" altLang="zh-CN" sz="1800" dirty="0" smtClean="0"/>
              <a:t>, all classes will be compiled into a SWC file</a:t>
            </a:r>
            <a:endParaRPr lang="en-US" sz="1800" dirty="0" smtClean="0"/>
          </a:p>
          <a:p>
            <a:pPr lvl="2"/>
            <a:endParaRPr lang="en-US" altLang="zh-CN" sz="1800" dirty="0" smtClean="0"/>
          </a:p>
          <a:p>
            <a:pPr lvl="2"/>
            <a:endParaRPr lang="en-US" altLang="zh-CN" sz="1800" dirty="0" smtClean="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创建可重用组件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Make the app to use the RSL</a:t>
            </a:r>
          </a:p>
          <a:p>
            <a:pPr lvl="1"/>
            <a:r>
              <a:rPr lang="en-US" sz="2000" dirty="0" smtClean="0"/>
              <a:t>Put the SWC in a central place</a:t>
            </a:r>
            <a:r>
              <a:rPr lang="en-US" altLang="zh-CN" sz="2000" dirty="0" smtClean="0"/>
              <a:t>, say C:\Flex\SWC</a:t>
            </a:r>
            <a:endParaRPr lang="en-US" sz="2000" dirty="0" smtClean="0"/>
          </a:p>
          <a:p>
            <a:pPr lvl="1"/>
            <a:r>
              <a:rPr lang="en-US" sz="2000" dirty="0" smtClean="0"/>
              <a:t>STATIC VERSUS DYNAMIC LINKAGE</a:t>
            </a:r>
            <a:endParaRPr lang="en-US" altLang="zh-CN" sz="2000" dirty="0" smtClean="0"/>
          </a:p>
          <a:p>
            <a:pPr lvl="2"/>
            <a:r>
              <a:rPr lang="en-US" altLang="zh-CN" sz="1800" dirty="0" smtClean="0"/>
              <a:t>The SWC can be linked as static lib which results in larger SWF. Dynamical linking reduces the SMF size and the SWF needs load the lib in runtime</a:t>
            </a:r>
          </a:p>
          <a:p>
            <a:pPr marL="342900" lvl="1" indent="-342900">
              <a:buFont typeface="Arial" pitchFamily="34" charset="0"/>
              <a:buChar char="•"/>
            </a:pPr>
            <a:r>
              <a:rPr lang="en-US" altLang="zh-CN" sz="2400" dirty="0" smtClean="0"/>
              <a:t>CREATING A PROJECT TO USE THE RSL</a:t>
            </a:r>
          </a:p>
          <a:p>
            <a:pPr marL="742950" lvl="2" indent="-342900"/>
            <a:r>
              <a:rPr lang="en-US" sz="2000" dirty="0" smtClean="0"/>
              <a:t>In Flash Builder, create a new project called </a:t>
            </a:r>
            <a:r>
              <a:rPr lang="en-US" sz="2000" b="1" dirty="0" err="1" smtClean="0">
                <a:solidFill>
                  <a:srgbClr val="00B050"/>
                </a:solidFill>
              </a:rPr>
              <a:t>RSLTest</a:t>
            </a:r>
            <a:endParaRPr lang="en-US" sz="2000" b="1" dirty="0" smtClean="0">
              <a:solidFill>
                <a:srgbClr val="00B050"/>
              </a:solidFill>
            </a:endParaRPr>
          </a:p>
          <a:p>
            <a:pPr marL="742950" lvl="2" indent="-342900"/>
            <a:r>
              <a:rPr lang="en-US" sz="2000" dirty="0" smtClean="0"/>
              <a:t>In the project navigator, right-click the </a:t>
            </a:r>
            <a:r>
              <a:rPr lang="en-US" sz="2000" dirty="0" err="1" smtClean="0"/>
              <a:t>RSLTest</a:t>
            </a:r>
            <a:r>
              <a:rPr lang="en-US" sz="2000" dirty="0" smtClean="0"/>
              <a:t> project and select Properties </a:t>
            </a:r>
            <a:r>
              <a:rPr lang="en-US" altLang="zh-CN" sz="2000" dirty="0" smtClean="0"/>
              <a:t>-&gt; </a:t>
            </a:r>
            <a:r>
              <a:rPr lang="en-US" sz="2000" dirty="0" smtClean="0"/>
              <a:t>Flex Build Path</a:t>
            </a:r>
          </a:p>
          <a:p>
            <a:pPr marL="742950" lvl="2" indent="-342900"/>
            <a:r>
              <a:rPr lang="en-US" sz="2000" dirty="0" smtClean="0"/>
              <a:t>Click the Library Path tab to see the external libraries loaded into the Flex application</a:t>
            </a:r>
          </a:p>
          <a:p>
            <a:pPr marL="742950" lvl="2" indent="-342900"/>
            <a:r>
              <a:rPr lang="en-US" altLang="zh-CN" sz="2000" dirty="0" smtClean="0"/>
              <a:t>To us an RSL, we need make sure the Flex framework is running as an RSL. If it isn’t, change the </a:t>
            </a:r>
            <a:r>
              <a:rPr lang="en-US" altLang="zh-CN" sz="2000" dirty="0" smtClean="0">
                <a:solidFill>
                  <a:srgbClr val="FF0000"/>
                </a:solidFill>
              </a:rPr>
              <a:t>Framework Linkage option </a:t>
            </a:r>
            <a:r>
              <a:rPr lang="en-US" altLang="zh-CN" sz="2000" dirty="0" smtClean="0"/>
              <a:t>in the Properties for </a:t>
            </a:r>
            <a:r>
              <a:rPr lang="en-US" altLang="zh-CN" sz="2000" dirty="0" err="1" smtClean="0"/>
              <a:t>RSLTest</a:t>
            </a:r>
            <a:r>
              <a:rPr lang="en-US" altLang="zh-CN" sz="2000" dirty="0" smtClean="0"/>
              <a:t> dialog box to </a:t>
            </a:r>
            <a:r>
              <a:rPr lang="en-US" altLang="zh-CN" sz="2000" dirty="0" smtClean="0">
                <a:solidFill>
                  <a:srgbClr val="FF0000"/>
                </a:solidFill>
              </a:rPr>
              <a:t>Runtime Shared Library</a:t>
            </a:r>
            <a:r>
              <a:rPr lang="en-US" altLang="zh-CN" sz="2000" dirty="0" smtClean="0"/>
              <a:t>. (Creates SWZ which can be cached by Flash Player v9 and above , and SWF which service Flash Player under v9 and can be cached by Browser)</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创建可重用组件</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Make </a:t>
            </a:r>
            <a:r>
              <a:rPr lang="en-US" altLang="zh-CN" sz="2400" dirty="0" err="1" smtClean="0"/>
              <a:t>MyRSL</a:t>
            </a:r>
            <a:r>
              <a:rPr lang="en-US" altLang="zh-CN" sz="2400" dirty="0" smtClean="0"/>
              <a:t> as real share lib </a:t>
            </a:r>
          </a:p>
          <a:p>
            <a:pPr lvl="1"/>
            <a:r>
              <a:rPr lang="en-US" sz="2000" dirty="0" smtClean="0"/>
              <a:t>Click </a:t>
            </a:r>
            <a:r>
              <a:rPr lang="en-US" altLang="zh-CN" sz="2000" dirty="0" smtClean="0"/>
              <a:t>“</a:t>
            </a:r>
            <a:r>
              <a:rPr lang="en-US" sz="2000" dirty="0" smtClean="0"/>
              <a:t>Add SWC </a:t>
            </a:r>
            <a:r>
              <a:rPr lang="en-US" altLang="zh-CN" sz="2000" dirty="0" smtClean="0"/>
              <a:t>“</a:t>
            </a:r>
            <a:r>
              <a:rPr lang="en-US" sz="2000" dirty="0" smtClean="0"/>
              <a:t>in the Properties for </a:t>
            </a:r>
            <a:r>
              <a:rPr lang="en-US" sz="2000" b="1" dirty="0" err="1" smtClean="0">
                <a:solidFill>
                  <a:srgbClr val="00B050"/>
                </a:solidFill>
              </a:rPr>
              <a:t>RSLTest</a:t>
            </a:r>
            <a:r>
              <a:rPr lang="en-US" sz="2000" dirty="0" smtClean="0"/>
              <a:t> dialog box </a:t>
            </a:r>
          </a:p>
          <a:p>
            <a:pPr lvl="1"/>
            <a:r>
              <a:rPr lang="en-US" sz="2000" dirty="0" smtClean="0"/>
              <a:t>Browse to the path of your SWC file and Click OK</a:t>
            </a:r>
          </a:p>
          <a:p>
            <a:pPr lvl="1"/>
            <a:r>
              <a:rPr lang="en-US" sz="2000" dirty="0" smtClean="0"/>
              <a:t>Click the </a:t>
            </a:r>
            <a:r>
              <a:rPr lang="en-US" altLang="zh-CN" sz="2000" dirty="0" smtClean="0"/>
              <a:t>“</a:t>
            </a:r>
            <a:r>
              <a:rPr lang="en-US" sz="2000" dirty="0" smtClean="0"/>
              <a:t>link type</a:t>
            </a:r>
            <a:r>
              <a:rPr lang="en-US" altLang="zh-CN" sz="2000" dirty="0" smtClean="0"/>
              <a:t>”</a:t>
            </a:r>
            <a:r>
              <a:rPr lang="en-US" sz="2000" dirty="0" smtClean="0"/>
              <a:t>, and click </a:t>
            </a:r>
            <a:r>
              <a:rPr lang="en-US" altLang="zh-CN" sz="2000" dirty="0" smtClean="0"/>
              <a:t>“</a:t>
            </a:r>
            <a:r>
              <a:rPr lang="en-US" sz="2000" dirty="0" smtClean="0"/>
              <a:t>Edit</a:t>
            </a:r>
            <a:r>
              <a:rPr lang="en-US" altLang="zh-CN" sz="2000" dirty="0" smtClean="0"/>
              <a:t>”</a:t>
            </a:r>
            <a:endParaRPr lang="en-US" sz="2000" dirty="0" smtClean="0"/>
          </a:p>
          <a:p>
            <a:pPr lvl="1"/>
            <a:r>
              <a:rPr lang="en-US" altLang="zh-CN" sz="2000" dirty="0" smtClean="0"/>
              <a:t>In the resulting Edit dialog box, select the “Use Same Linkage as Framework” check box. This option gives </a:t>
            </a:r>
            <a:r>
              <a:rPr lang="en-US" altLang="zh-CN" sz="2000" dirty="0" err="1" smtClean="0"/>
              <a:t>MyRSL</a:t>
            </a:r>
            <a:r>
              <a:rPr lang="en-US" altLang="zh-CN" sz="2000" dirty="0" smtClean="0"/>
              <a:t> the same linkage as the Flex framework, which we’ve made dynamic and thus would make </a:t>
            </a:r>
            <a:r>
              <a:rPr lang="en-US" altLang="zh-CN" sz="2000" dirty="0" err="1" smtClean="0"/>
              <a:t>MyRSL</a:t>
            </a:r>
            <a:r>
              <a:rPr lang="en-US" altLang="zh-CN" sz="2000" dirty="0" smtClean="0"/>
              <a:t> dynamic as well and therefore an RSL</a:t>
            </a:r>
          </a:p>
          <a:p>
            <a:pPr lvl="1"/>
            <a:r>
              <a:rPr lang="en-US" altLang="zh-CN" sz="2000" dirty="0" smtClean="0"/>
              <a:t>The “Deployment Path/URL” is now MyRSL.swf. This file will be cached by the browser and shared by all applications that use this class</a:t>
            </a:r>
          </a:p>
          <a:p>
            <a:pPr lvl="1"/>
            <a:r>
              <a:rPr lang="en-US" altLang="zh-CN" sz="2000" dirty="0" smtClean="0"/>
              <a:t>Click OK and Click OK in the Library dialog box. Flash Builder will compile the application with the new properties</a:t>
            </a:r>
          </a:p>
          <a:p>
            <a:pPr lvl="1"/>
            <a:r>
              <a:rPr lang="en-US" altLang="zh-CN" sz="2000" dirty="0" smtClean="0"/>
              <a:t>Make sure the path of the RSL is the same throughout your applications, so Flash Player knows where to check whether the file is cached in order to load it</a:t>
            </a:r>
          </a:p>
          <a:p>
            <a:pPr lvl="1"/>
            <a:endParaRPr lang="en-US" altLang="zh-CN" sz="2000" dirty="0" smtClean="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架构设计模式</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MVC</a:t>
            </a:r>
          </a:p>
          <a:p>
            <a:pPr lvl="1"/>
            <a:endParaRPr lang="en-US" sz="2000" dirty="0" smtClean="0"/>
          </a:p>
          <a:p>
            <a:pPr lvl="1"/>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2200275" y="0"/>
            <a:ext cx="6943725" cy="6972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架构设计模式</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自定</a:t>
            </a:r>
            <a:r>
              <a:rPr lang="zh-CN" altLang="en-US" sz="2400" dirty="0" smtClean="0"/>
              <a:t>义架构</a:t>
            </a:r>
            <a:r>
              <a:rPr lang="en-US" altLang="zh-CN" sz="2400" dirty="0" smtClean="0"/>
              <a:t>(</a:t>
            </a:r>
            <a:r>
              <a:rPr lang="zh-CN" altLang="en-US" sz="2400" dirty="0" smtClean="0"/>
              <a:t>有瑕疵</a:t>
            </a:r>
            <a:r>
              <a:rPr lang="en-US" altLang="zh-CN" sz="2400" dirty="0" smtClean="0"/>
              <a:t>)</a:t>
            </a:r>
            <a:endParaRPr lang="en-US" altLang="zh-CN" sz="2400" dirty="0" smtClean="0"/>
          </a:p>
          <a:p>
            <a:pPr lvl="1"/>
            <a:endParaRPr lang="en-US" sz="2000" dirty="0" smtClean="0"/>
          </a:p>
          <a:p>
            <a:pPr lvl="1"/>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143000" y="1828800"/>
            <a:ext cx="6896100" cy="4333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架构设计模式</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自定</a:t>
            </a:r>
            <a:r>
              <a:rPr lang="zh-CN" altLang="en-US" sz="2400" dirty="0" smtClean="0"/>
              <a:t>义</a:t>
            </a:r>
            <a:r>
              <a:rPr lang="en-US" altLang="zh-CN" sz="2400" dirty="0" smtClean="0"/>
              <a:t/>
            </a:r>
            <a:br>
              <a:rPr lang="en-US" altLang="zh-CN" sz="2400" dirty="0" smtClean="0"/>
            </a:br>
            <a:r>
              <a:rPr lang="zh-CN" altLang="en-US" sz="2400" dirty="0" smtClean="0"/>
              <a:t>架构</a:t>
            </a:r>
            <a:endParaRPr lang="en-US" altLang="zh-CN" sz="2400" dirty="0" smtClean="0"/>
          </a:p>
          <a:p>
            <a:pPr lvl="1"/>
            <a:endParaRPr lang="en-US" sz="20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2057400" y="381000"/>
            <a:ext cx="6867525" cy="6181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架构设计模式</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自定</a:t>
            </a:r>
            <a:r>
              <a:rPr lang="zh-CN" altLang="en-US" sz="2400" dirty="0" smtClean="0"/>
              <a:t>义</a:t>
            </a:r>
            <a:r>
              <a:rPr lang="en-US" altLang="zh-CN" sz="2400" dirty="0" smtClean="0"/>
              <a:t/>
            </a:r>
            <a:br>
              <a:rPr lang="en-US" altLang="zh-CN" sz="2400" dirty="0" smtClean="0"/>
            </a:br>
            <a:r>
              <a:rPr lang="zh-CN" altLang="en-US" sz="2400" dirty="0" smtClean="0"/>
              <a:t>架构</a:t>
            </a:r>
            <a:endParaRPr lang="en-US" altLang="zh-CN" sz="2400" dirty="0" smtClean="0"/>
          </a:p>
          <a:p>
            <a:pPr lvl="1"/>
            <a:endParaRPr lang="en-US"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914400" y="1019175"/>
            <a:ext cx="6724650" cy="5838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架构设计模式</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第</a:t>
            </a:r>
            <a:r>
              <a:rPr lang="zh-CN" altLang="en-US" sz="2400" dirty="0" smtClean="0"/>
              <a:t>一</a:t>
            </a:r>
            <a:r>
              <a:rPr lang="zh-CN" altLang="en-US" sz="2400" dirty="0" smtClean="0"/>
              <a:t>代微</a:t>
            </a:r>
            <a:r>
              <a:rPr lang="zh-CN" altLang="en-US" sz="2400" dirty="0" smtClean="0"/>
              <a:t>架构</a:t>
            </a:r>
            <a:endParaRPr lang="en-US" altLang="zh-CN" sz="2400" dirty="0" smtClean="0"/>
          </a:p>
          <a:p>
            <a:pPr lvl="1"/>
            <a:r>
              <a:rPr lang="en-US" sz="2000" dirty="0" err="1" smtClean="0"/>
              <a:t>P</a:t>
            </a:r>
            <a:r>
              <a:rPr lang="en-US" altLang="zh-CN" sz="2000" dirty="0" err="1" smtClean="0"/>
              <a:t>ureMVC</a:t>
            </a:r>
            <a:endParaRPr lang="en-US" sz="2000" dirty="0" smtClean="0"/>
          </a:p>
          <a:p>
            <a:pPr lvl="1"/>
            <a:r>
              <a:rPr lang="en-US" altLang="zh-CN" sz="2000" dirty="0" smtClean="0"/>
              <a:t>Cairngorm</a:t>
            </a:r>
            <a:endParaRPr lang="en-US" altLang="zh-CN" sz="2000" dirty="0" smtClean="0"/>
          </a:p>
          <a:p>
            <a:pPr marL="342900" lvl="1" indent="-342900">
              <a:buFont typeface="Arial" pitchFamily="34" charset="0"/>
              <a:buChar char="•"/>
            </a:pPr>
            <a:r>
              <a:rPr lang="zh-CN" altLang="en-US" sz="2400" dirty="0" smtClean="0"/>
              <a:t>第二代微架构 </a:t>
            </a:r>
            <a:r>
              <a:rPr lang="en-US" altLang="zh-CN" sz="2400" dirty="0" smtClean="0"/>
              <a:t>(</a:t>
            </a:r>
            <a:r>
              <a:rPr lang="zh-CN" altLang="en-US" sz="2400" dirty="0" smtClean="0"/>
              <a:t>控制反转</a:t>
            </a:r>
            <a:r>
              <a:rPr lang="en-US" altLang="zh-CN" sz="2400" dirty="0" smtClean="0"/>
              <a:t>Inversion of Control</a:t>
            </a:r>
            <a:r>
              <a:rPr lang="zh-CN" altLang="en-US" sz="2400" dirty="0" smtClean="0"/>
              <a:t>和依赖注入</a:t>
            </a:r>
            <a:r>
              <a:rPr lang="en-US" sz="2400" dirty="0" smtClean="0"/>
              <a:t>dependency injection</a:t>
            </a:r>
            <a:r>
              <a:rPr lang="en-US" altLang="zh-CN" sz="2400" dirty="0" smtClean="0"/>
              <a:t>)</a:t>
            </a:r>
            <a:endParaRPr lang="en-US" altLang="zh-CN" sz="2400" dirty="0" smtClean="0"/>
          </a:p>
          <a:p>
            <a:pPr lvl="1"/>
            <a:r>
              <a:rPr lang="en-US" altLang="zh-CN" sz="2000" dirty="0" err="1" smtClean="0"/>
              <a:t>Swiz</a:t>
            </a:r>
            <a:endParaRPr lang="en-US" altLang="zh-CN" sz="2000" dirty="0" smtClean="0"/>
          </a:p>
          <a:p>
            <a:pPr lvl="1"/>
            <a:r>
              <a:rPr lang="en-US" altLang="zh-CN" sz="2000" dirty="0" smtClean="0"/>
              <a:t>Mate</a:t>
            </a:r>
          </a:p>
          <a:p>
            <a:pPr lvl="1"/>
            <a:r>
              <a:rPr lang="en-US" altLang="zh-CN" sz="2000" dirty="0" err="1" smtClean="0"/>
              <a:t>Robotlegs</a:t>
            </a:r>
            <a:endParaRPr lang="en-US" altLang="zh-CN" sz="2000" dirty="0" smtClean="0"/>
          </a:p>
          <a:p>
            <a:pPr marL="342900" lvl="1" indent="-342900">
              <a:buFont typeface="Arial" pitchFamily="34" charset="0"/>
              <a:buChar char="•"/>
            </a:pPr>
            <a:r>
              <a:rPr lang="en-US" altLang="zh-CN" sz="2400" dirty="0" err="1" smtClean="0"/>
              <a:t>IoC</a:t>
            </a:r>
            <a:r>
              <a:rPr lang="zh-CN" altLang="en-US" sz="2400" dirty="0" smtClean="0"/>
              <a:t>和</a:t>
            </a:r>
            <a:r>
              <a:rPr lang="en-US" altLang="zh-CN" sz="2400" dirty="0" smtClean="0"/>
              <a:t>Dependency injection</a:t>
            </a:r>
            <a:endParaRPr lang="en-US" altLang="zh-CN" sz="2400" dirty="0" smtClean="0"/>
          </a:p>
          <a:p>
            <a:pPr lvl="1"/>
            <a:r>
              <a:rPr lang="en-US" altLang="zh-CN" sz="2000" dirty="0" err="1" smtClean="0"/>
              <a:t>IoC</a:t>
            </a:r>
            <a:r>
              <a:rPr lang="zh-CN" altLang="en-US" sz="2000" dirty="0" smtClean="0"/>
              <a:t>衍生自工厂方法。</a:t>
            </a:r>
            <a:r>
              <a:rPr lang="en-US" altLang="zh-CN" sz="2000" dirty="0" err="1" smtClean="0"/>
              <a:t>IoC</a:t>
            </a:r>
            <a:r>
              <a:rPr lang="zh-CN" altLang="en-US" sz="2000" dirty="0" smtClean="0"/>
              <a:t>在运行时实例化并注册特定的一组预定义对象，然后使用依赖注入把它们注入到对方中。对象的依赖没有被依赖到类中，所以它们之间是松耦合的，也就是说，通过在运行时注入依赖，可以便捷地修改这些依赖</a:t>
            </a:r>
            <a:endParaRPr lang="en-US" altLang="zh-CN" sz="2000" dirty="0" smtClean="0"/>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868362"/>
          </a:xfrm>
        </p:spPr>
        <p:txBody>
          <a:bodyPr>
            <a:normAutofit/>
          </a:bodyPr>
          <a:lstStyle/>
          <a:p>
            <a:r>
              <a:rPr lang="zh-CN" altLang="en-US" sz="3200" dirty="0" smtClean="0"/>
              <a:t>架构设计模式</a:t>
            </a:r>
            <a:endParaRPr lang="en-US" sz="3200" dirty="0"/>
          </a:p>
        </p:txBody>
      </p:sp>
      <p:sp>
        <p:nvSpPr>
          <p:cNvPr id="3" name="Content Placeholder 2"/>
          <p:cNvSpPr>
            <a:spLocks noGrp="1"/>
          </p:cNvSpPr>
          <p:nvPr>
            <p:ph idx="1"/>
          </p:nvPr>
        </p:nvSpPr>
        <p:spPr>
          <a:xfrm>
            <a:off x="457200" y="762000"/>
            <a:ext cx="8229600" cy="5943600"/>
          </a:xfrm>
        </p:spPr>
        <p:txBody>
          <a:bodyPr>
            <a:normAutofit/>
          </a:bodyPr>
          <a:lstStyle/>
          <a:p>
            <a:pPr marL="342900" lvl="1" indent="-342900">
              <a:buFont typeface="Arial" pitchFamily="34" charset="0"/>
              <a:buChar char="•"/>
            </a:pPr>
            <a:r>
              <a:rPr lang="en-US" altLang="zh-CN" sz="2400" dirty="0" err="1" smtClean="0"/>
              <a:t>Robotlegs</a:t>
            </a:r>
            <a:r>
              <a:rPr lang="en-US" altLang="zh-CN" sz="2400" dirty="0" smtClean="0"/>
              <a:t> (www.robotlegs</a:t>
            </a:r>
            <a:r>
              <a:rPr lang="en-US" altLang="zh-CN" sz="2400" dirty="0" smtClean="0"/>
              <a:t>.org</a:t>
            </a:r>
            <a:r>
              <a:rPr lang="en-US" altLang="zh-CN" sz="2400" dirty="0" smtClean="0"/>
              <a:t>)</a:t>
            </a:r>
            <a:endParaRPr lang="en-US" altLang="zh-CN" sz="2400" dirty="0" smtClean="0"/>
          </a:p>
          <a:p>
            <a:pPr lvl="1"/>
            <a:r>
              <a:rPr lang="en-US" sz="2000" i="1" dirty="0" smtClean="0"/>
              <a:t>MVCS stands for </a:t>
            </a:r>
            <a:r>
              <a:rPr lang="en-US" sz="2000" i="1" dirty="0" smtClean="0"/>
              <a:t>Model-View-Controller-Services</a:t>
            </a:r>
          </a:p>
          <a:p>
            <a:pPr lvl="1"/>
            <a:r>
              <a:rPr lang="en-US" sz="2000" i="1" dirty="0" smtClean="0">
                <a:solidFill>
                  <a:srgbClr val="FF0000"/>
                </a:solidFill>
              </a:rPr>
              <a:t>Services are the gateway to the world</a:t>
            </a:r>
            <a:endParaRPr lang="en-US" altLang="zh-CN" sz="2000" dirty="0" smtClean="0">
              <a:solidFill>
                <a:srgbClr val="FF0000"/>
              </a:solidFill>
            </a:endParaRPr>
          </a:p>
        </p:txBody>
      </p:sp>
      <p:pic>
        <p:nvPicPr>
          <p:cNvPr id="4098" name="Picture 2"/>
          <p:cNvPicPr>
            <a:picLocks noChangeAspect="1" noChangeArrowheads="1"/>
          </p:cNvPicPr>
          <p:nvPr/>
        </p:nvPicPr>
        <p:blipFill>
          <a:blip r:embed="rId3" cstate="print"/>
          <a:srcRect/>
          <a:stretch>
            <a:fillRect/>
          </a:stretch>
        </p:blipFill>
        <p:spPr bwMode="auto">
          <a:xfrm>
            <a:off x="1143000" y="2057400"/>
            <a:ext cx="6905625" cy="27432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1219200" y="4724400"/>
            <a:ext cx="6896100" cy="1962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架构设计模式</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Robotlegs</a:t>
            </a:r>
            <a:endParaRPr lang="en-US" altLang="zh-CN" sz="2400" dirty="0" smtClean="0"/>
          </a:p>
          <a:p>
            <a:pPr lvl="1"/>
            <a:endParaRPr lang="en-US" altLang="zh-CN" sz="2000" dirty="0" smtClean="0"/>
          </a:p>
        </p:txBody>
      </p:sp>
      <p:pic>
        <p:nvPicPr>
          <p:cNvPr id="5122" name="Picture 2"/>
          <p:cNvPicPr>
            <a:picLocks noChangeAspect="1" noChangeArrowheads="1"/>
          </p:cNvPicPr>
          <p:nvPr/>
        </p:nvPicPr>
        <p:blipFill>
          <a:blip r:embed="rId3" cstate="print"/>
          <a:srcRect/>
          <a:stretch>
            <a:fillRect/>
          </a:stretch>
        </p:blipFill>
        <p:spPr bwMode="auto">
          <a:xfrm>
            <a:off x="0" y="857250"/>
            <a:ext cx="9144000" cy="57838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a:bodyPr>
          <a:lstStyle/>
          <a:p>
            <a:r>
              <a:rPr lang="zh-CN" altLang="en-US" sz="2400" dirty="0" smtClean="0"/>
              <a:t>从零开始</a:t>
            </a:r>
            <a:endParaRPr lang="en-US" altLang="zh-CN" dirty="0" smtClean="0"/>
          </a:p>
          <a:p>
            <a:r>
              <a:rPr lang="en-US" altLang="zh-CN" sz="2400" dirty="0" err="1" smtClean="0"/>
              <a:t>ActionScript</a:t>
            </a:r>
            <a:r>
              <a:rPr lang="zh-CN" altLang="en-US" sz="2400" dirty="0" smtClean="0"/>
              <a:t>基本语法</a:t>
            </a:r>
            <a:endParaRPr lang="en-US" altLang="zh-CN" sz="2400" dirty="0" smtClean="0"/>
          </a:p>
          <a:p>
            <a:r>
              <a:rPr lang="zh-CN" altLang="en-US" sz="2400" dirty="0" smtClean="0"/>
              <a:t>对象和类</a:t>
            </a:r>
            <a:endParaRPr lang="en-US" altLang="zh-CN" sz="2400" dirty="0" smtClean="0"/>
          </a:p>
          <a:p>
            <a:r>
              <a:rPr lang="zh-CN" altLang="en-US" sz="2400" dirty="0" smtClean="0"/>
              <a:t>布局和容器</a:t>
            </a:r>
            <a:endParaRPr lang="en-US" altLang="zh-CN" sz="2400" dirty="0" smtClean="0"/>
          </a:p>
          <a:p>
            <a:r>
              <a:rPr lang="zh-CN" altLang="en-US" sz="2400" dirty="0" smtClean="0"/>
              <a:t>显示表单和获取用户输入</a:t>
            </a:r>
            <a:endParaRPr lang="en-US" altLang="zh-CN" sz="2400" dirty="0" smtClean="0"/>
          </a:p>
          <a:p>
            <a:r>
              <a:rPr lang="zh-CN" altLang="en-US" sz="2400" dirty="0" smtClean="0"/>
              <a:t>验证用户输入</a:t>
            </a:r>
            <a:endParaRPr lang="en-US" altLang="zh-CN" sz="2400" dirty="0" smtClean="0"/>
          </a:p>
          <a:p>
            <a:r>
              <a:rPr lang="zh-CN" altLang="en-US" sz="2400" dirty="0" smtClean="0"/>
              <a:t>格式化数据</a:t>
            </a:r>
            <a:endParaRPr lang="en-US" altLang="zh-CN" sz="2400" dirty="0" smtClean="0"/>
          </a:p>
          <a:p>
            <a:r>
              <a:rPr lang="en-US" altLang="zh-CN" sz="2400" dirty="0" smtClean="0"/>
              <a:t>MX </a:t>
            </a:r>
            <a:r>
              <a:rPr lang="en-US" altLang="zh-CN" sz="2400" dirty="0" err="1" smtClean="0"/>
              <a:t>DataGrid</a:t>
            </a:r>
            <a:r>
              <a:rPr lang="zh-CN" altLang="en-US" sz="2400" dirty="0" smtClean="0"/>
              <a:t>、列表和树</a:t>
            </a:r>
            <a:endParaRPr lang="en-US" altLang="zh-CN" sz="2400" dirty="0" smtClean="0"/>
          </a:p>
          <a:p>
            <a:r>
              <a:rPr lang="zh-CN" altLang="en-US" sz="2400" dirty="0" smtClean="0"/>
              <a:t>使用</a:t>
            </a:r>
            <a:r>
              <a:rPr lang="en-US" altLang="zh-CN" sz="2400" dirty="0" smtClean="0"/>
              <a:t>Spark</a:t>
            </a:r>
            <a:r>
              <a:rPr lang="zh-CN" altLang="en-US" sz="2400" dirty="0" smtClean="0"/>
              <a:t>列表控件</a:t>
            </a:r>
            <a:endParaRPr lang="en-US" altLang="zh-CN" sz="2400" dirty="0" smtClean="0"/>
          </a:p>
          <a:p>
            <a:r>
              <a:rPr lang="zh-CN" altLang="en-US" sz="2400" dirty="0" smtClean="0"/>
              <a:t>自定义列表</a:t>
            </a:r>
            <a:endParaRPr lang="en-US" altLang="zh-CN" sz="24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对象和类</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getter/setter</a:t>
            </a:r>
            <a:r>
              <a:rPr lang="zh-CN" altLang="en-US" sz="2400" dirty="0" smtClean="0"/>
              <a:t>函数</a:t>
            </a:r>
            <a:endParaRPr lang="en-US" altLang="zh-CN" sz="2400" dirty="0" smtClean="0"/>
          </a:p>
          <a:p>
            <a:pPr lvl="1"/>
            <a:r>
              <a:rPr lang="zh-CN" altLang="en-US" sz="2000" dirty="0" smtClean="0"/>
              <a:t>加</a:t>
            </a:r>
            <a:r>
              <a:rPr lang="en-US" altLang="zh-CN" sz="2000" dirty="0" smtClean="0"/>
              <a:t>get/set</a:t>
            </a:r>
            <a:r>
              <a:rPr lang="zh-CN" altLang="en-US" sz="2000" dirty="0" smtClean="0"/>
              <a:t>关键字定义成员函数</a:t>
            </a:r>
            <a:endParaRPr lang="en-US" altLang="zh-CN" sz="2000" dirty="0" smtClean="0"/>
          </a:p>
          <a:p>
            <a:pPr lvl="1"/>
            <a:endParaRPr lang="en-US" sz="2000" dirty="0" smtClean="0"/>
          </a:p>
          <a:p>
            <a:pPr lvl="1"/>
            <a:endParaRPr lang="en-US" sz="2000" dirty="0" smtClean="0"/>
          </a:p>
          <a:p>
            <a:pPr lvl="1"/>
            <a:endParaRPr lang="en-US" sz="2000" dirty="0" smtClean="0"/>
          </a:p>
          <a:p>
            <a:pPr lvl="1"/>
            <a:endParaRPr lang="en-US" sz="2000" dirty="0" smtClean="0"/>
          </a:p>
          <a:p>
            <a:pPr lvl="1"/>
            <a:endParaRPr lang="en-US" sz="2000" dirty="0" smtClean="0"/>
          </a:p>
          <a:p>
            <a:pPr marL="342900" lvl="1" indent="-342900">
              <a:buFont typeface="Arial" pitchFamily="34" charset="0"/>
              <a:buChar char="•"/>
            </a:pPr>
            <a:r>
              <a:rPr lang="en-US" altLang="zh-CN" sz="2400" dirty="0" smtClean="0"/>
              <a:t>cast</a:t>
            </a:r>
          </a:p>
          <a:p>
            <a:pPr lvl="1"/>
            <a:r>
              <a:rPr lang="en-US" sz="2000" dirty="0" err="1" smtClean="0"/>
              <a:t>obj</a:t>
            </a:r>
            <a:r>
              <a:rPr lang="en-US" sz="2000" dirty="0" smtClean="0"/>
              <a:t> </a:t>
            </a:r>
            <a:r>
              <a:rPr lang="en-US" sz="2000" dirty="0" smtClean="0">
                <a:solidFill>
                  <a:srgbClr val="FF0000"/>
                </a:solidFill>
              </a:rPr>
              <a:t>as</a:t>
            </a:r>
            <a:r>
              <a:rPr lang="en-US" sz="2000" dirty="0" smtClean="0"/>
              <a:t> </a:t>
            </a:r>
            <a:r>
              <a:rPr lang="en-US" sz="2000" dirty="0" err="1" smtClean="0"/>
              <a:t>ArrayCollection</a:t>
            </a:r>
            <a:endParaRPr lang="en-US" sz="2000" dirty="0" smtClean="0"/>
          </a:p>
          <a:p>
            <a:pPr marL="342900" lvl="1" indent="-342900">
              <a:buFont typeface="Arial" pitchFamily="34" charset="0"/>
              <a:buChar char="•"/>
            </a:pPr>
            <a:r>
              <a:rPr lang="zh-CN" altLang="en-US" sz="2400" dirty="0" smtClean="0"/>
              <a:t>重写方法</a:t>
            </a:r>
            <a:endParaRPr lang="en-US" altLang="zh-CN" sz="2400" dirty="0" smtClean="0"/>
          </a:p>
          <a:p>
            <a:pPr lvl="1"/>
            <a:r>
              <a:rPr lang="en-US" sz="2000" b="1" dirty="0" smtClean="0">
                <a:solidFill>
                  <a:srgbClr val="FF0000"/>
                </a:solidFill>
              </a:rPr>
              <a:t>override</a:t>
            </a:r>
            <a:r>
              <a:rPr lang="en-US" sz="2000" dirty="0" smtClean="0"/>
              <a:t> protected function </a:t>
            </a:r>
            <a:r>
              <a:rPr lang="en-US" sz="2000" dirty="0" err="1" smtClean="0"/>
              <a:t>getCurrentSkinState</a:t>
            </a:r>
            <a:r>
              <a:rPr lang="en-US" sz="2000" dirty="0" smtClean="0"/>
              <a:t>():String</a:t>
            </a:r>
          </a:p>
          <a:p>
            <a:pPr lvl="1">
              <a:buNone/>
            </a:pPr>
            <a:endParaRPr lang="en-US" sz="2000" dirty="0" smtClean="0"/>
          </a:p>
          <a:p>
            <a:pPr lvl="1"/>
            <a:endParaRPr lang="en-US" sz="2000" dirty="0" smtClean="0"/>
          </a:p>
          <a:p>
            <a:pPr lvl="1">
              <a:buNone/>
            </a:pPr>
            <a:endParaRPr lang="en-US" sz="2000" dirty="0" smtClean="0"/>
          </a:p>
          <a:p>
            <a:pPr marL="342900" lvl="1" indent="-342900">
              <a:buFont typeface="Arial" pitchFamily="34" charset="0"/>
              <a:buChar char="•"/>
            </a:pPr>
            <a:endParaRPr lang="en-US" altLang="zh-CN" sz="2400" dirty="0" smtClean="0"/>
          </a:p>
          <a:p>
            <a:pPr lvl="1"/>
            <a:endParaRPr lang="en-US" sz="2000" dirty="0" smtClean="0"/>
          </a:p>
        </p:txBody>
      </p:sp>
      <p:pic>
        <p:nvPicPr>
          <p:cNvPr id="62466" name="Picture 2"/>
          <p:cNvPicPr>
            <a:picLocks noChangeAspect="1" noChangeArrowheads="1"/>
          </p:cNvPicPr>
          <p:nvPr/>
        </p:nvPicPr>
        <p:blipFill>
          <a:blip r:embed="rId2" cstate="print"/>
          <a:srcRect/>
          <a:stretch>
            <a:fillRect/>
          </a:stretch>
        </p:blipFill>
        <p:spPr bwMode="auto">
          <a:xfrm>
            <a:off x="1066800" y="2133600"/>
            <a:ext cx="3819525"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自定</a:t>
            </a:r>
            <a:r>
              <a:rPr lang="zh-CN" altLang="en-US" sz="3200" dirty="0" smtClean="0"/>
              <a:t>义体验</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FXG (Flex XML Graphic)</a:t>
            </a:r>
          </a:p>
          <a:p>
            <a:pPr marL="342900" lvl="1" indent="-342900">
              <a:buFont typeface="Arial" pitchFamily="34" charset="0"/>
              <a:buChar char="•"/>
            </a:pPr>
            <a:r>
              <a:rPr lang="en-US" altLang="zh-CN" sz="2400" dirty="0" smtClean="0"/>
              <a:t>Create theme SMC</a:t>
            </a:r>
          </a:p>
          <a:p>
            <a:pPr lvl="1"/>
            <a:r>
              <a:rPr lang="en-US" altLang="zh-CN" sz="2000" dirty="0" smtClean="0"/>
              <a:t>Create a manifest.xml, catalog.xml which contains the asserts list and should be placed in root dir </a:t>
            </a:r>
          </a:p>
          <a:p>
            <a:pPr lvl="1"/>
            <a:r>
              <a:rPr lang="en-US" altLang="zh-CN" sz="2000" dirty="0" err="1" smtClean="0"/>
              <a:t>compc</a:t>
            </a:r>
            <a:r>
              <a:rPr lang="en-US" altLang="zh-CN" sz="2000" dirty="0" smtClean="0"/>
              <a:t> -load-</a:t>
            </a:r>
            <a:r>
              <a:rPr lang="en-US" altLang="zh-CN" sz="2000" dirty="0" err="1" smtClean="0"/>
              <a:t>config</a:t>
            </a:r>
            <a:r>
              <a:rPr lang="en-US" altLang="zh-CN" sz="2000" dirty="0" smtClean="0"/>
              <a:t> </a:t>
            </a:r>
            <a:r>
              <a:rPr lang="en-US" altLang="zh-CN" sz="2000" dirty="0" smtClean="0"/>
              <a:t>manifest.xml</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447800" y="3048000"/>
            <a:ext cx="5438775" cy="3667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自定</a:t>
            </a:r>
            <a:r>
              <a:rPr lang="zh-CN" altLang="en-US" sz="3200" dirty="0" smtClean="0"/>
              <a:t>义体验</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Apply theme</a:t>
            </a:r>
            <a:endParaRPr lang="en-US" altLang="zh-CN" sz="2400" dirty="0" smtClean="0"/>
          </a:p>
          <a:p>
            <a:pPr lvl="1"/>
            <a:r>
              <a:rPr lang="en-US" sz="2000" dirty="0" err="1" smtClean="0"/>
              <a:t>mxmlc</a:t>
            </a:r>
            <a:r>
              <a:rPr lang="en-US" sz="2000" dirty="0" smtClean="0"/>
              <a:t> -theme /Users/path/to/Theme.swc /</a:t>
            </a:r>
            <a:r>
              <a:rPr lang="en-US" sz="2000" dirty="0" smtClean="0"/>
              <a:t>Users/path/</a:t>
            </a:r>
            <a:r>
              <a:rPr lang="en-US" sz="2000" dirty="0" err="1" smtClean="0"/>
              <a:t>Main.mxml</a:t>
            </a:r>
            <a:endParaRPr lang="en-US" sz="2000" dirty="0" smtClean="0"/>
          </a:p>
          <a:p>
            <a:pPr lvl="1"/>
            <a:r>
              <a:rPr lang="en-US" altLang="zh-CN" sz="2000" dirty="0" smtClean="0"/>
              <a:t>Flash </a:t>
            </a:r>
            <a:r>
              <a:rPr lang="en-US" altLang="zh-CN" sz="2000" dirty="0" err="1" smtClean="0"/>
              <a:t>Builer</a:t>
            </a:r>
            <a:r>
              <a:rPr lang="en-US" altLang="zh-CN" sz="2000" dirty="0" smtClean="0"/>
              <a:t> -&gt; Project -&gt; Properties -&gt; Flex Compiler -&gt; A</a:t>
            </a:r>
            <a:r>
              <a:rPr lang="en-US" altLang="zh-CN" sz="2000" dirty="0" smtClean="0"/>
              <a:t>dditional compiler arguments</a:t>
            </a:r>
          </a:p>
          <a:p>
            <a:pPr lvl="1"/>
            <a:endParaRPr lang="en-US" altLang="zh-CN" sz="2000" dirty="0" smtClean="0"/>
          </a:p>
          <a:p>
            <a:pPr lvl="1"/>
            <a:endParaRPr lang="en-US" altLang="zh-CN" sz="2000" dirty="0" smtClean="0"/>
          </a:p>
          <a:p>
            <a:pPr lvl="1">
              <a:buNone/>
            </a:pPr>
            <a:endParaRPr lang="en-US" altLang="zh-CN" sz="2000" dirty="0" smtClean="0"/>
          </a:p>
          <a:p>
            <a:pPr marL="342900" lvl="1" indent="-342900">
              <a:buFont typeface="Arial" pitchFamily="34" charset="0"/>
              <a:buChar char="•"/>
            </a:pPr>
            <a:r>
              <a:rPr lang="en-US" altLang="zh-CN" sz="2400" b="1" dirty="0" smtClean="0">
                <a:solidFill>
                  <a:srgbClr val="FF0000"/>
                </a:solidFill>
              </a:rPr>
              <a:t>THE LAW OF </a:t>
            </a:r>
            <a:r>
              <a:rPr lang="en-US" altLang="zh-CN" sz="2400" b="1" dirty="0" smtClean="0">
                <a:solidFill>
                  <a:srgbClr val="FF0000"/>
                </a:solidFill>
              </a:rPr>
              <a:t>DEMETER</a:t>
            </a:r>
          </a:p>
          <a:p>
            <a:pPr lvl="1"/>
            <a:r>
              <a:rPr lang="en-US" altLang="zh-CN" sz="2000" dirty="0" smtClean="0"/>
              <a:t>It states that although object A can access a property of object B, object A should not reach through object B in order to access a property of object </a:t>
            </a:r>
            <a:r>
              <a:rPr lang="en-US" altLang="zh-CN" sz="2000" dirty="0" smtClean="0"/>
              <a:t>C</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1143000" y="2819400"/>
            <a:ext cx="6276975" cy="504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自定</a:t>
            </a:r>
            <a:r>
              <a:rPr lang="zh-CN" altLang="en-US" sz="3200" dirty="0" smtClean="0"/>
              <a:t>义体验</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CSS (</a:t>
            </a:r>
            <a:r>
              <a:rPr lang="en-US" sz="2400" dirty="0" smtClean="0"/>
              <a:t>Cascading Style Sheet</a:t>
            </a:r>
            <a:r>
              <a:rPr lang="en-US" altLang="zh-CN" sz="2400" dirty="0" smtClean="0"/>
              <a:t>)</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en-US" altLang="zh-CN" sz="2400" dirty="0" smtClean="0"/>
              <a:t>ID SELECTORS </a:t>
            </a:r>
          </a:p>
          <a:p>
            <a:pPr lvl="1"/>
            <a:r>
              <a:rPr lang="en-US" altLang="zh-CN" sz="2000" dirty="0" smtClean="0"/>
              <a:t>Apply CSS to button control which has </a:t>
            </a:r>
            <a:r>
              <a:rPr lang="en-US" altLang="zh-CN" sz="2000" dirty="0" err="1" smtClean="0"/>
              <a:t>submitButton</a:t>
            </a:r>
            <a:r>
              <a:rPr lang="en-US" altLang="zh-CN" sz="2000" dirty="0" smtClean="0"/>
              <a:t> as its id</a:t>
            </a:r>
          </a:p>
        </p:txBody>
      </p:sp>
      <p:pic>
        <p:nvPicPr>
          <p:cNvPr id="8194" name="Picture 2"/>
          <p:cNvPicPr>
            <a:picLocks noChangeAspect="1" noChangeArrowheads="1"/>
          </p:cNvPicPr>
          <p:nvPr/>
        </p:nvPicPr>
        <p:blipFill>
          <a:blip r:embed="rId3" cstate="print"/>
          <a:srcRect/>
          <a:stretch>
            <a:fillRect/>
          </a:stretch>
        </p:blipFill>
        <p:spPr bwMode="auto">
          <a:xfrm>
            <a:off x="990600" y="1676400"/>
            <a:ext cx="6969034" cy="25146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1371600" y="5181600"/>
            <a:ext cx="3621206" cy="121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自定</a:t>
            </a:r>
            <a:r>
              <a:rPr lang="zh-CN" altLang="en-US" sz="3200" dirty="0" smtClean="0"/>
              <a:t>义体验</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DESCENDANT SELECTION</a:t>
            </a:r>
            <a:r>
              <a:rPr lang="en-US" altLang="zh-CN" sz="2400" dirty="0" smtClean="0"/>
              <a:t> </a:t>
            </a:r>
          </a:p>
          <a:p>
            <a:pPr lvl="1"/>
            <a:r>
              <a:rPr lang="en-US" altLang="zh-CN" sz="2000" dirty="0" smtClean="0"/>
              <a:t>Apply CSS to </a:t>
            </a:r>
            <a:r>
              <a:rPr lang="en-US" altLang="zh-CN" sz="2000" dirty="0" smtClean="0"/>
              <a:t>all button controls contained in Panel container </a:t>
            </a:r>
            <a:r>
              <a:rPr lang="en-US" altLang="zh-CN" sz="2000" dirty="0" smtClean="0"/>
              <a:t>which has </a:t>
            </a:r>
            <a:r>
              <a:rPr lang="en-US" altLang="zh-CN" sz="2000" dirty="0" err="1" smtClean="0"/>
              <a:t>myPanel</a:t>
            </a:r>
            <a:r>
              <a:rPr lang="en-US" altLang="zh-CN" sz="2000" dirty="0" smtClean="0"/>
              <a:t> as </a:t>
            </a:r>
            <a:r>
              <a:rPr lang="en-US" altLang="zh-CN" sz="2000" dirty="0" smtClean="0"/>
              <a:t>its </a:t>
            </a:r>
            <a:r>
              <a:rPr lang="en-US" altLang="zh-CN" sz="2000" dirty="0" smtClean="0"/>
              <a:t>id</a:t>
            </a:r>
          </a:p>
          <a:p>
            <a:pPr lvl="1"/>
            <a:endParaRPr lang="en-US" altLang="zh-CN" sz="2000" dirty="0" smtClean="0"/>
          </a:p>
          <a:p>
            <a:pPr lvl="1">
              <a:buNone/>
            </a:pPr>
            <a:endParaRPr lang="en-US" altLang="zh-CN" sz="2000" dirty="0" smtClean="0"/>
          </a:p>
          <a:p>
            <a:pPr marL="342900" lvl="1" indent="-342900">
              <a:buFont typeface="Arial" pitchFamily="34" charset="0"/>
              <a:buChar char="•"/>
            </a:pPr>
            <a:r>
              <a:rPr lang="en-US" sz="2400" dirty="0" smtClean="0"/>
              <a:t>SELECTION BY COMPONENT STATE (PSEUDO SELECTORS</a:t>
            </a:r>
            <a:r>
              <a:rPr lang="en-US" sz="2400" dirty="0" smtClean="0"/>
              <a:t>)</a:t>
            </a:r>
          </a:p>
          <a:p>
            <a:pPr marL="342900" lvl="1" indent="-342900">
              <a:buFont typeface="Arial" pitchFamily="34" charset="0"/>
              <a:buChar char="•"/>
            </a:pPr>
            <a:endParaRPr lang="en-US" altLang="zh-CN" sz="2400" dirty="0" smtClean="0"/>
          </a:p>
          <a:p>
            <a:pPr lvl="1"/>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3733800" y="2133600"/>
            <a:ext cx="2905125" cy="7429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676400" y="3444875"/>
            <a:ext cx="6096000" cy="341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914400"/>
            <a:ext cx="8229600" cy="5791200"/>
          </a:xfrm>
        </p:spPr>
        <p:txBody>
          <a:bodyPr>
            <a:normAutofit/>
          </a:bodyPr>
          <a:lstStyle/>
          <a:p>
            <a:pPr marL="342900" lvl="1" indent="-342900">
              <a:buFont typeface="Arial" pitchFamily="34" charset="0"/>
              <a:buChar char="•"/>
            </a:pPr>
            <a:r>
              <a:rPr lang="en-US" altLang="zh-CN" sz="2400" dirty="0" smtClean="0"/>
              <a:t>Flex </a:t>
            </a:r>
            <a:r>
              <a:rPr lang="zh-CN" altLang="en-US" sz="2400" dirty="0" smtClean="0"/>
              <a:t>内置的效果和核心效果类</a:t>
            </a:r>
            <a:endParaRPr lang="en-US" altLang="zh-CN" sz="2400" dirty="0" smtClean="0"/>
          </a:p>
          <a:p>
            <a:pPr lvl="1"/>
            <a:endParaRPr lang="en-US" altLang="zh-CN" sz="2000" dirty="0" smtClean="0"/>
          </a:p>
          <a:p>
            <a:pPr lvl="1"/>
            <a:endParaRPr lang="en-US" altLang="zh-CN" sz="2000" dirty="0" smtClean="0"/>
          </a:p>
          <a:p>
            <a:pPr lvl="1">
              <a:buNone/>
            </a:pPr>
            <a:endParaRPr lang="en-US" altLang="zh-CN" sz="2000" dirty="0" smtClean="0"/>
          </a:p>
        </p:txBody>
      </p:sp>
      <p:pic>
        <p:nvPicPr>
          <p:cNvPr id="10243" name="Picture 3"/>
          <p:cNvPicPr>
            <a:picLocks noChangeAspect="1" noChangeArrowheads="1"/>
          </p:cNvPicPr>
          <p:nvPr/>
        </p:nvPicPr>
        <p:blipFill>
          <a:blip r:embed="rId3" cstate="print"/>
          <a:srcRect/>
          <a:stretch>
            <a:fillRect/>
          </a:stretch>
        </p:blipFill>
        <p:spPr bwMode="auto">
          <a:xfrm>
            <a:off x="1066800" y="1447800"/>
            <a:ext cx="6905625" cy="2657475"/>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a:off x="1143000" y="4038600"/>
            <a:ext cx="6953250" cy="309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合成效果</a:t>
            </a:r>
            <a:endParaRPr lang="en-US" altLang="zh-CN" sz="2400" dirty="0" smtClean="0"/>
          </a:p>
          <a:p>
            <a:pPr lvl="1"/>
            <a:r>
              <a:rPr lang="en-US" altLang="zh-CN" sz="2000" dirty="0" smtClean="0"/>
              <a:t>Sequence  - </a:t>
            </a:r>
            <a:r>
              <a:rPr lang="zh-CN" altLang="en-US" sz="2000" dirty="0" smtClean="0"/>
              <a:t>逐一播放效果</a:t>
            </a:r>
            <a:endParaRPr lang="en-US" altLang="zh-CN" sz="2000" dirty="0" smtClean="0"/>
          </a:p>
          <a:p>
            <a:pPr lvl="1"/>
            <a:r>
              <a:rPr lang="en-US" altLang="zh-CN" sz="2000" dirty="0" smtClean="0"/>
              <a:t>Parallel – </a:t>
            </a:r>
            <a:r>
              <a:rPr lang="zh-CN" altLang="en-US" sz="2000" dirty="0" smtClean="0"/>
              <a:t>同时以并行方式播放效果</a:t>
            </a:r>
            <a:endParaRPr lang="en-US" altLang="zh-CN" sz="2000" dirty="0" smtClean="0"/>
          </a:p>
          <a:p>
            <a:pPr marL="342900" lvl="1" indent="-342900">
              <a:buFont typeface="Arial" pitchFamily="34" charset="0"/>
              <a:buChar char="•"/>
            </a:pPr>
            <a:r>
              <a:rPr lang="zh-CN" altLang="en-US" sz="2400" dirty="0" smtClean="0"/>
              <a:t>创建效果的方式</a:t>
            </a:r>
            <a:endParaRPr lang="en-US" altLang="zh-CN" sz="2400" dirty="0" smtClean="0"/>
          </a:p>
          <a:p>
            <a:pPr lvl="1"/>
            <a:r>
              <a:rPr lang="zh-CN" altLang="en-US" sz="2000" dirty="0" smtClean="0"/>
              <a:t>事件  </a:t>
            </a:r>
            <a:r>
              <a:rPr lang="en-US" altLang="zh-CN" sz="2000" dirty="0" smtClean="0"/>
              <a:t>- </a:t>
            </a:r>
            <a:r>
              <a:rPr lang="zh-CN" altLang="en-US" sz="2000" dirty="0" smtClean="0"/>
              <a:t>当某个特定于效果发生时，自动开始播放效果</a:t>
            </a:r>
            <a:r>
              <a:rPr lang="en-US" altLang="zh-CN" sz="2000" dirty="0" smtClean="0"/>
              <a:t>(</a:t>
            </a:r>
            <a:r>
              <a:rPr lang="zh-CN" altLang="en-US" sz="2000" dirty="0" smtClean="0"/>
              <a:t>如</a:t>
            </a:r>
            <a:r>
              <a:rPr lang="en-US" sz="2000" dirty="0" smtClean="0"/>
              <a:t>&lt;s:Button </a:t>
            </a:r>
            <a:r>
              <a:rPr lang="en-US" sz="2000" dirty="0" err="1" smtClean="0"/>
              <a:t>mouseOverEffect</a:t>
            </a:r>
            <a:r>
              <a:rPr lang="en-US" sz="2000" dirty="0" smtClean="0"/>
              <a:t>="</a:t>
            </a:r>
            <a:r>
              <a:rPr lang="en-US" sz="2000" dirty="0" err="1" smtClean="0"/>
              <a:t>myEffect</a:t>
            </a:r>
            <a:r>
              <a:rPr lang="en-US" sz="2000" dirty="0" smtClean="0"/>
              <a:t>"/&gt;</a:t>
            </a:r>
            <a:r>
              <a:rPr lang="en-US" altLang="zh-CN" sz="2000" dirty="0" smtClean="0"/>
              <a:t>)</a:t>
            </a:r>
          </a:p>
          <a:p>
            <a:pPr lvl="1"/>
            <a:r>
              <a:rPr lang="zh-CN" altLang="en-US" sz="2000" dirty="0" smtClean="0"/>
              <a:t>编程方式 </a:t>
            </a:r>
            <a:r>
              <a:rPr lang="en-US" altLang="zh-CN" sz="2000" dirty="0" smtClean="0"/>
              <a:t>- </a:t>
            </a:r>
            <a:r>
              <a:rPr lang="zh-CN" altLang="en-US" sz="2000" dirty="0" smtClean="0"/>
              <a:t>可以用声明式方式或动态创建并触发效果</a:t>
            </a:r>
            <a:r>
              <a:rPr lang="en-US" altLang="zh-CN" sz="2000" dirty="0" smtClean="0"/>
              <a:t>(</a:t>
            </a:r>
            <a:r>
              <a:rPr lang="zh-CN" altLang="en-US" sz="2000" dirty="0" smtClean="0"/>
              <a:t>如</a:t>
            </a:r>
            <a:r>
              <a:rPr lang="en-US" altLang="zh-CN" sz="2000" dirty="0" err="1" smtClean="0"/>
              <a:t>myEffect.play</a:t>
            </a:r>
            <a:r>
              <a:rPr lang="en-US" altLang="zh-CN" sz="2000" dirty="0" smtClean="0"/>
              <a:t>())</a:t>
            </a:r>
          </a:p>
          <a:p>
            <a:pPr lvl="1"/>
            <a:r>
              <a:rPr lang="zh-CN" altLang="en-US" sz="2000" dirty="0" smtClean="0"/>
              <a:t>状</a:t>
            </a:r>
            <a:r>
              <a:rPr lang="zh-CN" altLang="en-US" sz="2000" dirty="0" smtClean="0"/>
              <a:t>态过度 </a:t>
            </a:r>
            <a:r>
              <a:rPr lang="en-US" altLang="zh-CN" sz="2000" dirty="0" smtClean="0"/>
              <a:t>– </a:t>
            </a:r>
            <a:r>
              <a:rPr lang="zh-CN" altLang="en-US" sz="2000" dirty="0" smtClean="0"/>
              <a:t>在</a:t>
            </a:r>
            <a:r>
              <a:rPr lang="en-US" altLang="zh-CN" sz="2000" dirty="0" smtClean="0"/>
              <a:t>Flex</a:t>
            </a:r>
            <a:r>
              <a:rPr lang="zh-CN" altLang="en-US" sz="2000" dirty="0" smtClean="0"/>
              <a:t>状态改变时运行效果</a:t>
            </a:r>
            <a:r>
              <a:rPr lang="en-US" altLang="zh-CN" sz="2000" dirty="0" smtClean="0"/>
              <a:t>(</a:t>
            </a:r>
            <a:r>
              <a:rPr lang="zh-CN" altLang="en-US" sz="2000" dirty="0" smtClean="0"/>
              <a:t>如</a:t>
            </a:r>
            <a:r>
              <a:rPr lang="en-US" sz="2000" dirty="0" err="1" smtClean="0"/>
              <a:t>currentState</a:t>
            </a:r>
            <a:r>
              <a:rPr lang="en-US" sz="2000" dirty="0" smtClean="0"/>
              <a:t> = "</a:t>
            </a:r>
            <a:r>
              <a:rPr lang="en-US" sz="2000" dirty="0" err="1" smtClean="0"/>
              <a:t>newState</a:t>
            </a:r>
            <a:r>
              <a:rPr lang="en-US" sz="2000" dirty="0" smtClean="0"/>
              <a:t>"</a:t>
            </a:r>
            <a:r>
              <a:rPr lang="en-US" altLang="zh-CN" sz="2000" dirty="0" smtClean="0"/>
              <a:t>)</a:t>
            </a:r>
            <a:endParaRPr lang="en-US" altLang="zh-CN" sz="2000" dirty="0" smtClean="0"/>
          </a:p>
          <a:p>
            <a:pPr lvl="1">
              <a:buNone/>
            </a:pPr>
            <a:endParaRPr lang="en-US" altLang="zh-CN" sz="2000" dirty="0" smtClean="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由事件触发效果</a:t>
            </a:r>
            <a:endParaRPr lang="en-US" altLang="zh-CN" sz="2400" dirty="0" smtClean="0"/>
          </a:p>
          <a:p>
            <a:pPr lvl="1"/>
            <a:r>
              <a:rPr lang="zh-CN" altLang="en-US" sz="2000" dirty="0" smtClean="0"/>
              <a:t>自定义组件也可以提供效果触发器，需要使用元数据</a:t>
            </a:r>
            <a:r>
              <a:rPr lang="en-US" altLang="zh-CN" sz="2000" dirty="0" smtClean="0"/>
              <a:t>[Effect(name="</a:t>
            </a:r>
            <a:r>
              <a:rPr lang="en-US" altLang="zh-CN" sz="2000" dirty="0" err="1" smtClean="0"/>
              <a:t>eventNameEffect</a:t>
            </a:r>
            <a:r>
              <a:rPr lang="en-US" altLang="zh-CN" sz="2000" dirty="0" smtClean="0"/>
              <a:t>", event="</a:t>
            </a:r>
            <a:r>
              <a:rPr lang="en-US" altLang="zh-CN" sz="2000" dirty="0" err="1" smtClean="0"/>
              <a:t>eventName</a:t>
            </a:r>
            <a:r>
              <a:rPr lang="en-US" altLang="zh-CN" sz="2000" dirty="0" smtClean="0"/>
              <a:t>")].</a:t>
            </a:r>
          </a:p>
        </p:txBody>
      </p:sp>
      <p:pic>
        <p:nvPicPr>
          <p:cNvPr id="11266" name="Picture 2"/>
          <p:cNvPicPr>
            <a:picLocks noChangeAspect="1" noChangeArrowheads="1"/>
          </p:cNvPicPr>
          <p:nvPr/>
        </p:nvPicPr>
        <p:blipFill>
          <a:blip r:embed="rId3" cstate="print"/>
          <a:srcRect/>
          <a:stretch>
            <a:fillRect/>
          </a:stretch>
        </p:blipFill>
        <p:spPr bwMode="auto">
          <a:xfrm>
            <a:off x="1219200" y="2362200"/>
            <a:ext cx="6915150" cy="427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由事件触发效果</a:t>
            </a:r>
            <a:endParaRPr lang="en-US" altLang="zh-CN" sz="2400" dirty="0" smtClean="0"/>
          </a:p>
          <a:p>
            <a:pPr lvl="1"/>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1143000" y="1638300"/>
            <a:ext cx="6858000"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编</a:t>
            </a:r>
            <a:r>
              <a:rPr lang="zh-CN" altLang="en-US" sz="2400" dirty="0" smtClean="0"/>
              <a:t>程方式</a:t>
            </a:r>
            <a:r>
              <a:rPr lang="en-US" altLang="zh-CN" sz="2400" dirty="0" smtClean="0"/>
              <a:t/>
            </a:r>
            <a:br>
              <a:rPr lang="en-US" altLang="zh-CN" sz="2400" dirty="0" smtClean="0"/>
            </a:br>
            <a:r>
              <a:rPr lang="zh-CN" altLang="en-US" sz="2400" dirty="0" smtClean="0"/>
              <a:t>触发效果</a:t>
            </a:r>
            <a:endParaRPr lang="en-US" altLang="zh-CN" sz="2400" dirty="0" smtClean="0"/>
          </a:p>
          <a:p>
            <a:pPr lvl="1"/>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2505075" y="-152400"/>
            <a:ext cx="6638925" cy="7362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状</a:t>
            </a:r>
            <a:r>
              <a:rPr lang="zh-CN" altLang="en-US" sz="2400" dirty="0" smtClean="0"/>
              <a:t>态过度触发效果</a:t>
            </a:r>
            <a:endParaRPr lang="en-US" altLang="zh-CN" sz="2400" dirty="0" smtClean="0"/>
          </a:p>
          <a:p>
            <a:pPr lvl="1"/>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905000" y="1485900"/>
            <a:ext cx="5534025" cy="5372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Spark </a:t>
            </a:r>
            <a:r>
              <a:rPr lang="zh-CN" altLang="en-US" sz="2400" dirty="0" smtClean="0"/>
              <a:t>和 </a:t>
            </a:r>
            <a:r>
              <a:rPr lang="en-US" altLang="zh-CN" sz="2400" dirty="0" smtClean="0"/>
              <a:t>Halo (MX)</a:t>
            </a:r>
          </a:p>
          <a:p>
            <a:pPr lvl="1"/>
            <a:r>
              <a:rPr lang="en-US" altLang="zh-CN" sz="2000" dirty="0" smtClean="0"/>
              <a:t>Halo</a:t>
            </a:r>
            <a:r>
              <a:rPr lang="zh-CN" altLang="en-US" sz="2000" dirty="0" smtClean="0"/>
              <a:t>组件</a:t>
            </a:r>
            <a:r>
              <a:rPr lang="en-US" altLang="zh-CN" sz="2000" dirty="0" smtClean="0"/>
              <a:t>(</a:t>
            </a:r>
            <a:r>
              <a:rPr lang="zh-CN" altLang="en-US" sz="2000" dirty="0" smtClean="0"/>
              <a:t>也称</a:t>
            </a:r>
            <a:r>
              <a:rPr lang="en-US" altLang="zh-CN" sz="2000" dirty="0" smtClean="0"/>
              <a:t>MX</a:t>
            </a:r>
            <a:r>
              <a:rPr lang="zh-CN" altLang="en-US" sz="2000" dirty="0" smtClean="0"/>
              <a:t>组件</a:t>
            </a:r>
            <a:r>
              <a:rPr lang="en-US" altLang="zh-CN" sz="2000" dirty="0" smtClean="0"/>
              <a:t>)</a:t>
            </a:r>
            <a:r>
              <a:rPr lang="zh-CN" altLang="en-US" sz="2000" dirty="0" smtClean="0"/>
              <a:t>是</a:t>
            </a:r>
            <a:r>
              <a:rPr lang="en-US" altLang="zh-CN" sz="2000" dirty="0" smtClean="0"/>
              <a:t>Flex 3</a:t>
            </a:r>
            <a:r>
              <a:rPr lang="zh-CN" altLang="en-US" sz="2000" dirty="0" smtClean="0"/>
              <a:t>中独有的组件</a:t>
            </a:r>
            <a:endParaRPr lang="en-US" altLang="zh-CN" sz="2000" dirty="0" smtClean="0"/>
          </a:p>
          <a:p>
            <a:pPr lvl="1"/>
            <a:r>
              <a:rPr lang="en-US" altLang="zh-CN" sz="2000" dirty="0" smtClean="0"/>
              <a:t>Spark</a:t>
            </a:r>
            <a:r>
              <a:rPr lang="zh-CN" altLang="en-US" sz="2000" dirty="0" smtClean="0"/>
              <a:t>是</a:t>
            </a:r>
            <a:r>
              <a:rPr lang="en-US" altLang="zh-CN" sz="2000" dirty="0" smtClean="0"/>
              <a:t>Flex 4</a:t>
            </a:r>
            <a:r>
              <a:rPr lang="zh-CN" altLang="en-US" sz="2000" dirty="0" smtClean="0"/>
              <a:t>引入的新一代组件</a:t>
            </a:r>
            <a:endParaRPr lang="en-US" altLang="zh-CN" sz="2000" dirty="0" smtClean="0"/>
          </a:p>
          <a:p>
            <a:pPr marL="342900" lvl="1" indent="-342900">
              <a:buFont typeface="Arial" pitchFamily="34" charset="0"/>
              <a:buChar char="•"/>
            </a:pPr>
            <a:r>
              <a:rPr lang="zh-CN" altLang="en-US" sz="2400" dirty="0" smtClean="0"/>
              <a:t>布局管理器</a:t>
            </a:r>
            <a:r>
              <a:rPr lang="en-US" altLang="zh-CN" sz="2400" dirty="0" smtClean="0"/>
              <a:t>3</a:t>
            </a:r>
            <a:r>
              <a:rPr lang="zh-CN" altLang="en-US" sz="2400" dirty="0" smtClean="0"/>
              <a:t>阶段确定布局</a:t>
            </a:r>
            <a:endParaRPr lang="en-US" altLang="zh-CN" sz="2000" dirty="0" smtClean="0"/>
          </a:p>
          <a:p>
            <a:pPr lvl="1"/>
            <a:r>
              <a:rPr lang="en-US" altLang="zh-CN" sz="2000" dirty="0" smtClean="0"/>
              <a:t>Commitment pass – </a:t>
            </a:r>
            <a:r>
              <a:rPr lang="zh-CN" altLang="en-US" sz="2000" dirty="0" smtClean="0"/>
              <a:t>查看所有组件的属性</a:t>
            </a:r>
            <a:r>
              <a:rPr lang="en-US" altLang="zh-CN" sz="2000" dirty="0" smtClean="0"/>
              <a:t>(</a:t>
            </a:r>
            <a:r>
              <a:rPr lang="zh-CN" altLang="en-US" sz="2000" dirty="0" smtClean="0"/>
              <a:t>如高</a:t>
            </a:r>
            <a:r>
              <a:rPr lang="en-US" altLang="zh-CN" sz="2000" dirty="0" smtClean="0"/>
              <a:t>/</a:t>
            </a:r>
            <a:r>
              <a:rPr lang="zh-CN" altLang="en-US" sz="2000" dirty="0" smtClean="0"/>
              <a:t>宽度等</a:t>
            </a:r>
            <a:r>
              <a:rPr lang="en-US" altLang="zh-CN" sz="2000" dirty="0" smtClean="0"/>
              <a:t>)</a:t>
            </a:r>
            <a:r>
              <a:rPr lang="zh-CN" altLang="en-US" sz="2000" dirty="0" smtClean="0"/>
              <a:t>。在这个阶段执行每个组件的</a:t>
            </a:r>
            <a:r>
              <a:rPr lang="en-US" altLang="zh-CN" sz="2000" dirty="0" err="1" smtClean="0"/>
              <a:t>commitProperties</a:t>
            </a:r>
            <a:r>
              <a:rPr lang="en-US" altLang="zh-CN" sz="2000" dirty="0" smtClean="0"/>
              <a:t>()</a:t>
            </a:r>
            <a:r>
              <a:rPr lang="zh-CN" altLang="en-US" sz="2000" dirty="0" smtClean="0"/>
              <a:t>方法，为布局管理器提供与组件的位置</a:t>
            </a:r>
            <a:r>
              <a:rPr lang="en-US" altLang="zh-CN" sz="2000" dirty="0" smtClean="0"/>
              <a:t>/</a:t>
            </a:r>
            <a:r>
              <a:rPr lang="zh-CN" altLang="en-US" sz="2000" dirty="0" smtClean="0"/>
              <a:t>大小相关的属性</a:t>
            </a:r>
            <a:endParaRPr lang="en-US" altLang="zh-CN" sz="2000" dirty="0" smtClean="0"/>
          </a:p>
          <a:p>
            <a:pPr lvl="1"/>
            <a:r>
              <a:rPr lang="en-US" altLang="zh-CN" sz="2000" dirty="0" smtClean="0"/>
              <a:t>Measurement pass – </a:t>
            </a:r>
            <a:r>
              <a:rPr lang="zh-CN" altLang="en-US" sz="2000" dirty="0" smtClean="0"/>
              <a:t>计算所有组件的默认大小。首先查看最深层的组件，然后有内到外查看其它组件。布局管理器运行每个对象的</a:t>
            </a:r>
            <a:r>
              <a:rPr lang="en-US" altLang="zh-CN" sz="2000" dirty="0" err="1" smtClean="0"/>
              <a:t>measureSize</a:t>
            </a:r>
            <a:r>
              <a:rPr lang="en-US" altLang="zh-CN" sz="2000" dirty="0" smtClean="0"/>
              <a:t>()</a:t>
            </a:r>
            <a:r>
              <a:rPr lang="zh-CN" altLang="en-US" sz="2000" dirty="0" smtClean="0"/>
              <a:t>方法来确定</a:t>
            </a:r>
            <a:r>
              <a:rPr lang="en-US" altLang="zh-CN" sz="2000" dirty="0" smtClean="0"/>
              <a:t>/</a:t>
            </a:r>
            <a:r>
              <a:rPr lang="zh-CN" altLang="en-US" sz="2000" dirty="0" smtClean="0"/>
              <a:t>指定的大小</a:t>
            </a:r>
            <a:endParaRPr lang="en-US" altLang="zh-CN" sz="2000" dirty="0" smtClean="0"/>
          </a:p>
          <a:p>
            <a:pPr lvl="1"/>
            <a:r>
              <a:rPr lang="en-US" altLang="zh-CN" sz="2000" dirty="0" smtClean="0"/>
              <a:t>Layout pass – </a:t>
            </a:r>
            <a:r>
              <a:rPr lang="zh-CN" altLang="en-US" sz="2000" dirty="0" smtClean="0"/>
              <a:t>在前两个过程中，布局管理器已经收集了所有的信息。现在通过设置每个组件的位置和大小来对组件进行布局</a:t>
            </a:r>
            <a:r>
              <a:rPr lang="en-US" altLang="zh-CN" sz="2000" dirty="0" smtClean="0"/>
              <a:t>(</a:t>
            </a:r>
            <a:r>
              <a:rPr lang="zh-CN" altLang="en-US" sz="2000" dirty="0" smtClean="0"/>
              <a:t>从最外层逐步深入到嵌套层次最深的组件</a:t>
            </a:r>
            <a:r>
              <a:rPr lang="en-US" altLang="zh-CN" sz="2000" dirty="0" smtClean="0"/>
              <a:t>)</a:t>
            </a:r>
            <a:r>
              <a:rPr lang="zh-CN" altLang="en-US" sz="2000" dirty="0" smtClean="0"/>
              <a:t>。这个过程调用每个组件的</a:t>
            </a:r>
            <a:r>
              <a:rPr lang="en-US" altLang="zh-CN" sz="2000" dirty="0" err="1" smtClean="0"/>
              <a:t>updateDisplayList</a:t>
            </a:r>
            <a:r>
              <a:rPr lang="en-US" altLang="zh-CN" sz="2000" dirty="0" smtClean="0"/>
              <a:t>()</a:t>
            </a:r>
            <a:r>
              <a:rPr lang="zh-CN" altLang="en-US" sz="2000" dirty="0" smtClean="0"/>
              <a:t>方法是组件刷新显示的内容。</a:t>
            </a:r>
            <a:endParaRPr lang="en-US" altLang="zh-CN" sz="2000" dirty="0" smtClean="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串行</a:t>
            </a:r>
            <a:r>
              <a:rPr lang="zh-CN" altLang="en-US" sz="2400" dirty="0" smtClean="0"/>
              <a:t>效果</a:t>
            </a:r>
            <a:endParaRPr lang="en-US" altLang="zh-CN" sz="2400" dirty="0" smtClean="0"/>
          </a:p>
          <a:p>
            <a:pPr lvl="1"/>
            <a:endParaRPr lang="en-US" altLang="zh-CN" sz="2000" dirty="0" smtClean="0"/>
          </a:p>
        </p:txBody>
      </p:sp>
      <p:pic>
        <p:nvPicPr>
          <p:cNvPr id="15363" name="Picture 3"/>
          <p:cNvPicPr>
            <a:picLocks noChangeAspect="1" noChangeArrowheads="1"/>
          </p:cNvPicPr>
          <p:nvPr/>
        </p:nvPicPr>
        <p:blipFill>
          <a:blip r:embed="rId3" cstate="print"/>
          <a:srcRect/>
          <a:stretch>
            <a:fillRect/>
          </a:stretch>
        </p:blipFill>
        <p:spPr bwMode="auto">
          <a:xfrm>
            <a:off x="457200" y="1628775"/>
            <a:ext cx="8277225" cy="5229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并行效果</a:t>
            </a:r>
            <a:endParaRPr lang="en-US" altLang="zh-CN" sz="2400" dirty="0" smtClean="0"/>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381000" y="1600200"/>
            <a:ext cx="8277225" cy="503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所有</a:t>
            </a:r>
            <a:r>
              <a:rPr lang="zh-CN" altLang="en-US" sz="2400" dirty="0" smtClean="0"/>
              <a:t>效果都支持的属性</a:t>
            </a:r>
            <a:endParaRPr lang="en-US" altLang="zh-CN" sz="2400" dirty="0" smtClean="0"/>
          </a:p>
          <a:p>
            <a:pPr lvl="1"/>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457200" y="1676400"/>
            <a:ext cx="8305800" cy="481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Animate</a:t>
            </a:r>
            <a:r>
              <a:rPr lang="zh-CN" altLang="en-US" sz="2400" dirty="0" smtClean="0"/>
              <a:t>效果</a:t>
            </a:r>
            <a:endParaRPr lang="en-US" altLang="zh-CN" sz="2400" dirty="0" smtClean="0"/>
          </a:p>
          <a:p>
            <a:pPr lvl="1"/>
            <a:endParaRPr lang="en-US" altLang="zh-CN" sz="2000" dirty="0" smtClean="0"/>
          </a:p>
        </p:txBody>
      </p:sp>
      <p:pic>
        <p:nvPicPr>
          <p:cNvPr id="18434" name="Picture 2"/>
          <p:cNvPicPr>
            <a:picLocks noChangeAspect="1" noChangeArrowheads="1"/>
          </p:cNvPicPr>
          <p:nvPr/>
        </p:nvPicPr>
        <p:blipFill>
          <a:blip r:embed="rId3" cstate="print"/>
          <a:srcRect/>
          <a:stretch>
            <a:fillRect/>
          </a:stretch>
        </p:blipFill>
        <p:spPr bwMode="auto">
          <a:xfrm>
            <a:off x="381000" y="1600200"/>
            <a:ext cx="8382000" cy="5057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Fade </a:t>
            </a:r>
            <a:r>
              <a:rPr lang="zh-CN" altLang="en-US" sz="2400" dirty="0" smtClean="0"/>
              <a:t>效果</a:t>
            </a:r>
            <a:endParaRPr lang="en-US" altLang="zh-CN" sz="2400" dirty="0" smtClean="0"/>
          </a:p>
          <a:p>
            <a:pPr lvl="1"/>
            <a:endParaRPr lang="en-US" altLang="zh-CN" sz="2000" dirty="0" smtClean="0"/>
          </a:p>
        </p:txBody>
      </p:sp>
      <p:pic>
        <p:nvPicPr>
          <p:cNvPr id="19458" name="Picture 2"/>
          <p:cNvPicPr>
            <a:picLocks noChangeAspect="1" noChangeArrowheads="1"/>
          </p:cNvPicPr>
          <p:nvPr/>
        </p:nvPicPr>
        <p:blipFill>
          <a:blip r:embed="rId3" cstate="print"/>
          <a:srcRect/>
          <a:stretch>
            <a:fillRect/>
          </a:stretch>
        </p:blipFill>
        <p:spPr bwMode="auto">
          <a:xfrm>
            <a:off x="457200" y="1524000"/>
            <a:ext cx="824865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Move</a:t>
            </a:r>
            <a:r>
              <a:rPr lang="zh-CN" altLang="en-US" sz="2400" dirty="0" smtClean="0"/>
              <a:t>效果</a:t>
            </a:r>
            <a:endParaRPr lang="en-US" altLang="zh-CN" sz="2400" dirty="0" smtClean="0"/>
          </a:p>
          <a:p>
            <a:pPr lvl="1"/>
            <a:endParaRPr lang="en-US" altLang="zh-CN" sz="2000" dirty="0" smtClean="0"/>
          </a:p>
        </p:txBody>
      </p:sp>
      <p:pic>
        <p:nvPicPr>
          <p:cNvPr id="20483" name="Picture 3"/>
          <p:cNvPicPr>
            <a:picLocks noChangeAspect="1" noChangeArrowheads="1"/>
          </p:cNvPicPr>
          <p:nvPr/>
        </p:nvPicPr>
        <p:blipFill>
          <a:blip r:embed="rId3" cstate="print"/>
          <a:srcRect/>
          <a:stretch>
            <a:fillRect/>
          </a:stretch>
        </p:blipFill>
        <p:spPr bwMode="auto">
          <a:xfrm>
            <a:off x="381000" y="1600200"/>
            <a:ext cx="8305800" cy="4314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Resize </a:t>
            </a:r>
            <a:r>
              <a:rPr lang="zh-CN" altLang="en-US" sz="2400" dirty="0" smtClean="0"/>
              <a:t>效果</a:t>
            </a:r>
            <a:endParaRPr lang="en-US" altLang="zh-CN" sz="2400" dirty="0" smtClean="0"/>
          </a:p>
          <a:p>
            <a:pPr lvl="1"/>
            <a:endParaRPr lang="en-US" altLang="zh-CN" sz="2000" dirty="0" smtClean="0"/>
          </a:p>
        </p:txBody>
      </p:sp>
      <p:pic>
        <p:nvPicPr>
          <p:cNvPr id="21506" name="Picture 2"/>
          <p:cNvPicPr>
            <a:picLocks noChangeAspect="1" noChangeArrowheads="1"/>
          </p:cNvPicPr>
          <p:nvPr/>
        </p:nvPicPr>
        <p:blipFill>
          <a:blip r:embed="rId3" cstate="print"/>
          <a:srcRect/>
          <a:stretch>
            <a:fillRect/>
          </a:stretch>
        </p:blipFill>
        <p:spPr bwMode="auto">
          <a:xfrm>
            <a:off x="533400" y="1600200"/>
            <a:ext cx="8305800" cy="3705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Scale </a:t>
            </a:r>
            <a:r>
              <a:rPr lang="zh-CN" altLang="en-US" sz="2400" dirty="0" smtClean="0"/>
              <a:t>效果</a:t>
            </a:r>
            <a:endParaRPr lang="en-US" altLang="zh-CN" sz="2400" dirty="0" smtClean="0"/>
          </a:p>
          <a:p>
            <a:pPr lvl="1"/>
            <a:endParaRPr lang="en-US" altLang="zh-CN" sz="2000" dirty="0" smtClean="0"/>
          </a:p>
        </p:txBody>
      </p:sp>
      <p:pic>
        <p:nvPicPr>
          <p:cNvPr id="22530" name="Picture 2"/>
          <p:cNvPicPr>
            <a:picLocks noChangeAspect="1" noChangeArrowheads="1"/>
          </p:cNvPicPr>
          <p:nvPr/>
        </p:nvPicPr>
        <p:blipFill>
          <a:blip r:embed="rId3" cstate="print"/>
          <a:srcRect/>
          <a:stretch>
            <a:fillRect/>
          </a:stretch>
        </p:blipFill>
        <p:spPr bwMode="auto">
          <a:xfrm>
            <a:off x="533400" y="1676400"/>
            <a:ext cx="8305800" cy="2981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Rotate </a:t>
            </a:r>
            <a:r>
              <a:rPr lang="zh-CN" altLang="en-US" sz="2400" dirty="0" smtClean="0"/>
              <a:t>效果</a:t>
            </a:r>
            <a:endParaRPr lang="en-US" altLang="zh-CN" sz="2400" dirty="0" smtClean="0"/>
          </a:p>
          <a:p>
            <a:pPr lvl="1"/>
            <a:endParaRPr lang="en-US" altLang="zh-CN" sz="2000" dirty="0" smtClean="0"/>
          </a:p>
        </p:txBody>
      </p:sp>
      <p:pic>
        <p:nvPicPr>
          <p:cNvPr id="23554" name="Picture 2"/>
          <p:cNvPicPr>
            <a:picLocks noChangeAspect="1" noChangeArrowheads="1"/>
          </p:cNvPicPr>
          <p:nvPr/>
        </p:nvPicPr>
        <p:blipFill>
          <a:blip r:embed="rId3" cstate="print"/>
          <a:srcRect/>
          <a:stretch>
            <a:fillRect/>
          </a:stretch>
        </p:blipFill>
        <p:spPr bwMode="auto">
          <a:xfrm>
            <a:off x="457200" y="1676400"/>
            <a:ext cx="8220075" cy="3724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err="1" smtClean="0"/>
              <a:t>BlurFilter</a:t>
            </a:r>
            <a:r>
              <a:rPr lang="en-US" altLang="zh-CN" sz="2400" dirty="0" smtClean="0"/>
              <a:t> </a:t>
            </a:r>
            <a:endParaRPr lang="en-US" altLang="zh-CN" sz="2400" dirty="0" smtClean="0"/>
          </a:p>
          <a:p>
            <a:pPr lvl="1"/>
            <a:endParaRPr lang="en-US" altLang="zh-CN" sz="2000" dirty="0" smtClean="0"/>
          </a:p>
        </p:txBody>
      </p:sp>
      <p:pic>
        <p:nvPicPr>
          <p:cNvPr id="24578" name="Picture 2"/>
          <p:cNvPicPr>
            <a:picLocks noChangeAspect="1" noChangeArrowheads="1"/>
          </p:cNvPicPr>
          <p:nvPr/>
        </p:nvPicPr>
        <p:blipFill>
          <a:blip r:embed="rId3" cstate="print"/>
          <a:srcRect/>
          <a:stretch>
            <a:fillRect/>
          </a:stretch>
        </p:blipFill>
        <p:spPr bwMode="auto">
          <a:xfrm>
            <a:off x="381000" y="1828800"/>
            <a:ext cx="8286750"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Spark</a:t>
            </a:r>
            <a:r>
              <a:rPr lang="zh-CN" altLang="en-US" sz="2400" dirty="0" smtClean="0"/>
              <a:t>容器都支持将其布局改为下面的任意一种布局</a:t>
            </a:r>
            <a:endParaRPr lang="en-US" altLang="zh-CN" sz="2000" dirty="0" smtClean="0"/>
          </a:p>
          <a:p>
            <a:pPr lvl="1"/>
            <a:r>
              <a:rPr lang="en-US" altLang="zh-CN" sz="2000" dirty="0" err="1" smtClean="0"/>
              <a:t>BasicLayout</a:t>
            </a:r>
            <a:r>
              <a:rPr lang="en-US" altLang="zh-CN" sz="2000" dirty="0" smtClean="0"/>
              <a:t> </a:t>
            </a:r>
            <a:r>
              <a:rPr lang="zh-CN" altLang="en-US" sz="2000" dirty="0" smtClean="0"/>
              <a:t>也称绝对布局，使用</a:t>
            </a:r>
            <a:r>
              <a:rPr lang="en-US" altLang="zh-CN" sz="2000" dirty="0" smtClean="0"/>
              <a:t>x</a:t>
            </a:r>
            <a:r>
              <a:rPr lang="zh-CN" altLang="en-US" sz="2000" dirty="0" smtClean="0"/>
              <a:t>和</a:t>
            </a:r>
            <a:r>
              <a:rPr lang="en-US" altLang="zh-CN" sz="2000" dirty="0" smtClean="0"/>
              <a:t>y</a:t>
            </a:r>
            <a:r>
              <a:rPr lang="zh-CN" altLang="en-US" sz="2000" dirty="0" smtClean="0"/>
              <a:t>坐标</a:t>
            </a:r>
            <a:endParaRPr lang="en-US" altLang="zh-CN" sz="2000" dirty="0" smtClean="0"/>
          </a:p>
          <a:p>
            <a:pPr lvl="1"/>
            <a:r>
              <a:rPr lang="en-US" altLang="zh-CN" sz="2000" dirty="0" err="1" smtClean="0"/>
              <a:t>HorizontalLayout</a:t>
            </a:r>
            <a:r>
              <a:rPr lang="en-US" altLang="zh-CN" sz="2000" dirty="0" smtClean="0"/>
              <a:t> </a:t>
            </a:r>
            <a:r>
              <a:rPr lang="zh-CN" altLang="en-US" sz="2000" dirty="0" smtClean="0"/>
              <a:t>组件在单行中依次横向排列</a:t>
            </a:r>
            <a:endParaRPr lang="en-US" altLang="zh-CN" sz="2000" dirty="0" smtClean="0"/>
          </a:p>
          <a:p>
            <a:pPr lvl="1"/>
            <a:r>
              <a:rPr lang="en-US" altLang="zh-CN" sz="2000" dirty="0" err="1" smtClean="0"/>
              <a:t>VerticalLayout</a:t>
            </a:r>
            <a:r>
              <a:rPr lang="en-US" altLang="zh-CN" sz="2000" dirty="0" smtClean="0"/>
              <a:t>  </a:t>
            </a:r>
            <a:r>
              <a:rPr lang="zh-CN" altLang="en-US" sz="2000" dirty="0" smtClean="0"/>
              <a:t>组件在单列中纵向排列</a:t>
            </a:r>
            <a:endParaRPr lang="en-US" altLang="zh-CN" sz="2000" dirty="0" smtClean="0"/>
          </a:p>
          <a:p>
            <a:pPr lvl="1"/>
            <a:r>
              <a:rPr lang="en-US" altLang="zh-CN" sz="2000" dirty="0" err="1" smtClean="0"/>
              <a:t>TileLayout</a:t>
            </a:r>
            <a:r>
              <a:rPr lang="en-US" altLang="zh-CN" sz="2000" dirty="0" smtClean="0"/>
              <a:t> </a:t>
            </a:r>
            <a:r>
              <a:rPr lang="zh-CN" altLang="en-US" sz="2000" dirty="0" smtClean="0"/>
              <a:t>类似于网格的形式显示组件，创建尽可能多的行和列</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err="1" smtClean="0"/>
              <a:t>GlowFilter</a:t>
            </a:r>
            <a:r>
              <a:rPr lang="en-US" altLang="zh-CN" sz="2400" dirty="0" smtClean="0"/>
              <a:t> </a:t>
            </a:r>
          </a:p>
          <a:p>
            <a:pPr lvl="1"/>
            <a:endParaRPr lang="en-US" altLang="zh-CN" sz="2000" dirty="0" smtClean="0"/>
          </a:p>
        </p:txBody>
      </p:sp>
      <p:pic>
        <p:nvPicPr>
          <p:cNvPr id="25602" name="Picture 2"/>
          <p:cNvPicPr>
            <a:picLocks noChangeAspect="1" noChangeArrowheads="1"/>
          </p:cNvPicPr>
          <p:nvPr/>
        </p:nvPicPr>
        <p:blipFill>
          <a:blip r:embed="rId3" cstate="print"/>
          <a:srcRect/>
          <a:stretch>
            <a:fillRect/>
          </a:stretch>
        </p:blipFill>
        <p:spPr bwMode="auto">
          <a:xfrm>
            <a:off x="381000" y="1600200"/>
            <a:ext cx="8286750" cy="4048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err="1" smtClean="0"/>
              <a:t>DropShadowFilter</a:t>
            </a:r>
            <a:r>
              <a:rPr lang="en-US" altLang="zh-CN" sz="2400" dirty="0" smtClean="0"/>
              <a:t> </a:t>
            </a:r>
          </a:p>
          <a:p>
            <a:pPr lvl="1"/>
            <a:endParaRPr lang="en-US" altLang="zh-CN" sz="2000" dirty="0" smtClean="0"/>
          </a:p>
        </p:txBody>
      </p:sp>
      <p:pic>
        <p:nvPicPr>
          <p:cNvPr id="26626" name="Picture 2"/>
          <p:cNvPicPr>
            <a:picLocks noChangeAspect="1" noChangeArrowheads="1"/>
          </p:cNvPicPr>
          <p:nvPr/>
        </p:nvPicPr>
        <p:blipFill>
          <a:blip r:embed="rId3" cstate="print"/>
          <a:srcRect/>
          <a:stretch>
            <a:fillRect/>
          </a:stretch>
        </p:blipFill>
        <p:spPr bwMode="auto">
          <a:xfrm>
            <a:off x="457200" y="1752600"/>
            <a:ext cx="8296275"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err="1" smtClean="0"/>
              <a:t>CrossFade</a:t>
            </a:r>
            <a:r>
              <a:rPr lang="zh-CN" altLang="en-US" sz="2400" dirty="0" smtClean="0"/>
              <a:t>效果</a:t>
            </a:r>
            <a:r>
              <a:rPr lang="en-US" altLang="zh-CN" sz="2400" dirty="0" smtClean="0"/>
              <a:t> </a:t>
            </a:r>
          </a:p>
          <a:p>
            <a:pPr lvl="1"/>
            <a:endParaRPr lang="en-US" altLang="zh-CN" sz="2000" dirty="0" smtClean="0"/>
          </a:p>
        </p:txBody>
      </p:sp>
      <p:pic>
        <p:nvPicPr>
          <p:cNvPr id="27650" name="Picture 2"/>
          <p:cNvPicPr>
            <a:picLocks noChangeAspect="1" noChangeArrowheads="1"/>
          </p:cNvPicPr>
          <p:nvPr/>
        </p:nvPicPr>
        <p:blipFill>
          <a:blip r:embed="rId3" cstate="print"/>
          <a:srcRect/>
          <a:stretch>
            <a:fillRect/>
          </a:stretch>
        </p:blipFill>
        <p:spPr bwMode="auto">
          <a:xfrm>
            <a:off x="1447800" y="1409700"/>
            <a:ext cx="6943725" cy="5448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altLang="zh-CN" sz="2400" dirty="0" smtClean="0"/>
              <a:t>Wipe</a:t>
            </a:r>
            <a:r>
              <a:rPr lang="zh-CN" altLang="en-US" sz="2400" dirty="0" smtClean="0"/>
              <a:t>效果</a:t>
            </a:r>
            <a:r>
              <a:rPr lang="en-US" altLang="zh-CN" sz="2400" dirty="0" smtClean="0"/>
              <a:t> </a:t>
            </a:r>
          </a:p>
          <a:p>
            <a:pPr lvl="1"/>
            <a:endParaRPr lang="en-US" altLang="zh-CN" sz="2000" dirty="0" smtClean="0"/>
          </a:p>
        </p:txBody>
      </p:sp>
      <p:pic>
        <p:nvPicPr>
          <p:cNvPr id="28674" name="Picture 2"/>
          <p:cNvPicPr>
            <a:picLocks noChangeAspect="1" noChangeArrowheads="1"/>
          </p:cNvPicPr>
          <p:nvPr/>
        </p:nvPicPr>
        <p:blipFill>
          <a:blip r:embed="rId3" cstate="print"/>
          <a:srcRect/>
          <a:stretch>
            <a:fillRect/>
          </a:stretch>
        </p:blipFill>
        <p:spPr bwMode="auto">
          <a:xfrm>
            <a:off x="2438400" y="152400"/>
            <a:ext cx="6505575" cy="6181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sz="2400" b="1" i="1" dirty="0" smtClean="0"/>
              <a:t>Customizing effect easing</a:t>
            </a:r>
            <a:r>
              <a:rPr lang="en-US" altLang="zh-CN" sz="2400" dirty="0" smtClean="0"/>
              <a:t> </a:t>
            </a:r>
          </a:p>
          <a:p>
            <a:pPr lvl="1"/>
            <a:endParaRPr lang="en-US" altLang="zh-CN" sz="2000" dirty="0" smtClean="0"/>
          </a:p>
        </p:txBody>
      </p:sp>
      <p:pic>
        <p:nvPicPr>
          <p:cNvPr id="29698" name="Picture 2"/>
          <p:cNvPicPr>
            <a:picLocks noChangeAspect="1" noChangeArrowheads="1"/>
          </p:cNvPicPr>
          <p:nvPr/>
        </p:nvPicPr>
        <p:blipFill>
          <a:blip r:embed="rId3" cstate="print"/>
          <a:srcRect/>
          <a:stretch>
            <a:fillRect/>
          </a:stretch>
        </p:blipFill>
        <p:spPr bwMode="auto">
          <a:xfrm>
            <a:off x="1143000" y="1828800"/>
            <a:ext cx="6715125" cy="2200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en-US" sz="2400" b="1" i="1" dirty="0" smtClean="0"/>
              <a:t>Customizing effect easing</a:t>
            </a:r>
            <a:r>
              <a:rPr lang="en-US" altLang="zh-CN" sz="2400" dirty="0" smtClean="0"/>
              <a:t> </a:t>
            </a:r>
          </a:p>
          <a:p>
            <a:pPr lvl="1"/>
            <a:endParaRPr lang="en-US" altLang="zh-CN" sz="2000" dirty="0" smtClean="0"/>
          </a:p>
        </p:txBody>
      </p:sp>
      <p:pic>
        <p:nvPicPr>
          <p:cNvPr id="29700" name="Picture 4"/>
          <p:cNvPicPr>
            <a:picLocks noChangeAspect="1" noChangeArrowheads="1"/>
          </p:cNvPicPr>
          <p:nvPr/>
        </p:nvPicPr>
        <p:blipFill>
          <a:blip r:embed="rId3" cstate="print"/>
          <a:srcRect/>
          <a:stretch>
            <a:fillRect/>
          </a:stretch>
        </p:blipFill>
        <p:spPr bwMode="auto">
          <a:xfrm>
            <a:off x="1066800" y="1447800"/>
            <a:ext cx="6943725" cy="3562350"/>
          </a:xfrm>
          <a:prstGeom prst="rect">
            <a:avLst/>
          </a:prstGeom>
          <a:noFill/>
          <a:ln w="9525">
            <a:noFill/>
            <a:miter lim="800000"/>
            <a:headEnd/>
            <a:tailEnd/>
          </a:ln>
        </p:spPr>
      </p:pic>
      <p:pic>
        <p:nvPicPr>
          <p:cNvPr id="29701" name="Picture 5"/>
          <p:cNvPicPr>
            <a:picLocks noChangeAspect="1" noChangeArrowheads="1"/>
          </p:cNvPicPr>
          <p:nvPr/>
        </p:nvPicPr>
        <p:blipFill>
          <a:blip r:embed="rId4" cstate="print"/>
          <a:srcRect/>
          <a:stretch>
            <a:fillRect/>
          </a:stretch>
        </p:blipFill>
        <p:spPr bwMode="auto">
          <a:xfrm>
            <a:off x="1066800" y="5029200"/>
            <a:ext cx="4467225" cy="1647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0" y="1066800"/>
            <a:ext cx="8229600" cy="5638800"/>
          </a:xfrm>
        </p:spPr>
        <p:txBody>
          <a:bodyPr>
            <a:normAutofit/>
          </a:bodyPr>
          <a:lstStyle/>
          <a:p>
            <a:pPr marL="342900" lvl="1" indent="-342900">
              <a:buFont typeface="Arial" pitchFamily="34" charset="0"/>
              <a:buChar char="•"/>
            </a:pPr>
            <a:r>
              <a:rPr lang="en-US" sz="2400" i="1" dirty="0" smtClean="0"/>
              <a:t>Maintaining </a:t>
            </a:r>
            <a:r>
              <a:rPr lang="en-US" sz="2400" i="1" dirty="0" smtClean="0"/>
              <a:t/>
            </a:r>
            <a:br>
              <a:rPr lang="en-US" sz="2400" i="1" dirty="0" smtClean="0"/>
            </a:br>
            <a:r>
              <a:rPr lang="en-US" sz="2400" i="1" dirty="0" smtClean="0"/>
              <a:t>fonts </a:t>
            </a:r>
            <a:r>
              <a:rPr lang="en-US" sz="2400" i="1" dirty="0" smtClean="0"/>
              <a:t>while </a:t>
            </a:r>
            <a:r>
              <a:rPr lang="en-US" sz="2400" i="1" dirty="0" smtClean="0"/>
              <a:t/>
            </a:r>
            <a:br>
              <a:rPr lang="en-US" sz="2400" i="1" dirty="0" smtClean="0"/>
            </a:br>
            <a:r>
              <a:rPr lang="en-US" sz="2400" i="1" dirty="0" smtClean="0"/>
              <a:t>animating</a:t>
            </a:r>
            <a:endParaRPr lang="en-US" altLang="zh-CN" sz="2400" dirty="0" smtClean="0"/>
          </a:p>
          <a:p>
            <a:pPr lvl="1"/>
            <a:endParaRPr lang="en-US" altLang="zh-CN" sz="2000" dirty="0" smtClean="0"/>
          </a:p>
        </p:txBody>
      </p:sp>
      <p:pic>
        <p:nvPicPr>
          <p:cNvPr id="30723" name="Picture 3"/>
          <p:cNvPicPr>
            <a:picLocks noChangeAspect="1" noChangeArrowheads="1"/>
          </p:cNvPicPr>
          <p:nvPr/>
        </p:nvPicPr>
        <p:blipFill>
          <a:blip r:embed="rId3" cstate="print"/>
          <a:srcRect/>
          <a:stretch>
            <a:fillRect/>
          </a:stretch>
        </p:blipFill>
        <p:spPr bwMode="auto">
          <a:xfrm>
            <a:off x="2200275" y="914400"/>
            <a:ext cx="6943725" cy="5781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使</a:t>
            </a:r>
            <a:r>
              <a:rPr lang="zh-CN" altLang="en-US" sz="3200" dirty="0" smtClean="0"/>
              <a:t>用效果</a:t>
            </a:r>
            <a:endParaRPr lang="en-US" sz="3200" dirty="0"/>
          </a:p>
        </p:txBody>
      </p:sp>
      <p:sp>
        <p:nvSpPr>
          <p:cNvPr id="3" name="Content Placeholder 2"/>
          <p:cNvSpPr>
            <a:spLocks noGrp="1"/>
          </p:cNvSpPr>
          <p:nvPr>
            <p:ph idx="1"/>
          </p:nvPr>
        </p:nvSpPr>
        <p:spPr>
          <a:xfrm>
            <a:off x="0" y="1066800"/>
            <a:ext cx="8229600" cy="5638800"/>
          </a:xfrm>
        </p:spPr>
        <p:txBody>
          <a:bodyPr>
            <a:normAutofit/>
          </a:bodyPr>
          <a:lstStyle/>
          <a:p>
            <a:pPr marL="342900" lvl="1" indent="-342900">
              <a:buFont typeface="Arial" pitchFamily="34" charset="0"/>
              <a:buChar char="•"/>
            </a:pPr>
            <a:r>
              <a:rPr lang="en-US" sz="2400" b="1" i="1" dirty="0" smtClean="0"/>
              <a:t>Creating sound effects</a:t>
            </a:r>
            <a:endParaRPr lang="en-US" altLang="zh-CN" sz="2400" dirty="0" smtClean="0"/>
          </a:p>
          <a:p>
            <a:pPr lvl="1"/>
            <a:endParaRPr lang="en-US" altLang="zh-CN" sz="2000" dirty="0" smtClean="0"/>
          </a:p>
        </p:txBody>
      </p:sp>
      <p:pic>
        <p:nvPicPr>
          <p:cNvPr id="31746" name="Picture 2"/>
          <p:cNvPicPr>
            <a:picLocks noChangeAspect="1" noChangeArrowheads="1"/>
          </p:cNvPicPr>
          <p:nvPr/>
        </p:nvPicPr>
        <p:blipFill>
          <a:blip r:embed="rId3" cstate="print"/>
          <a:srcRect/>
          <a:stretch>
            <a:fillRect/>
          </a:stretch>
        </p:blipFill>
        <p:spPr bwMode="auto">
          <a:xfrm>
            <a:off x="3562350" y="304800"/>
            <a:ext cx="5581650" cy="6134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拖放</a:t>
            </a:r>
            <a:endParaRPr lang="en-US" sz="3200" dirty="0"/>
          </a:p>
        </p:txBody>
      </p:sp>
      <p:sp>
        <p:nvSpPr>
          <p:cNvPr id="3" name="Content Placeholder 2"/>
          <p:cNvSpPr>
            <a:spLocks noGrp="1"/>
          </p:cNvSpPr>
          <p:nvPr>
            <p:ph idx="1"/>
          </p:nvPr>
        </p:nvSpPr>
        <p:spPr>
          <a:xfrm>
            <a:off x="457200" y="990600"/>
            <a:ext cx="8229600" cy="5638800"/>
          </a:xfrm>
        </p:spPr>
        <p:txBody>
          <a:bodyPr>
            <a:normAutofit/>
          </a:bodyPr>
          <a:lstStyle/>
          <a:p>
            <a:pPr marL="342900" lvl="1" indent="-342900">
              <a:buFont typeface="Arial" pitchFamily="34" charset="0"/>
              <a:buChar char="•"/>
            </a:pPr>
            <a:r>
              <a:rPr lang="zh-CN" altLang="en-US" sz="2400" dirty="0" smtClean="0"/>
              <a:t>概念</a:t>
            </a:r>
            <a:endParaRPr lang="en-US" altLang="zh-CN" sz="2400" dirty="0" smtClean="0"/>
          </a:p>
          <a:p>
            <a:pPr lvl="1"/>
            <a:r>
              <a:rPr lang="en-US" altLang="en-US" sz="2000" dirty="0" smtClean="0"/>
              <a:t>Drag initiator </a:t>
            </a:r>
            <a:r>
              <a:rPr lang="en-US" altLang="zh-CN" sz="2000" dirty="0" smtClean="0"/>
              <a:t>– </a:t>
            </a:r>
            <a:r>
              <a:rPr lang="zh-CN" altLang="en-US" sz="2000" dirty="0" smtClean="0"/>
              <a:t>启动拖动的组件</a:t>
            </a:r>
            <a:endParaRPr lang="en-US" altLang="zh-CN" sz="2000" dirty="0" smtClean="0"/>
          </a:p>
          <a:p>
            <a:pPr lvl="1"/>
            <a:r>
              <a:rPr lang="en-US" altLang="en-US" sz="2000" dirty="0" smtClean="0"/>
              <a:t>Drag proxy </a:t>
            </a:r>
            <a:r>
              <a:rPr lang="en-US" altLang="zh-CN" sz="2000" dirty="0" smtClean="0"/>
              <a:t>– </a:t>
            </a:r>
            <a:r>
              <a:rPr lang="zh-CN" altLang="en-US" sz="2000" dirty="0" smtClean="0"/>
              <a:t>在</a:t>
            </a:r>
            <a:r>
              <a:rPr lang="en-US" altLang="zh-CN" sz="2000" dirty="0" smtClean="0"/>
              <a:t>D&amp;D</a:t>
            </a:r>
            <a:r>
              <a:rPr lang="zh-CN" altLang="en-US" sz="2000" dirty="0" smtClean="0"/>
              <a:t>过程中显示给用户的鼠标图标</a:t>
            </a:r>
            <a:endParaRPr lang="en-US" altLang="zh-CN" sz="2000" dirty="0" smtClean="0"/>
          </a:p>
          <a:p>
            <a:pPr lvl="1"/>
            <a:r>
              <a:rPr lang="en-US" altLang="en-US" sz="2000" dirty="0" smtClean="0"/>
              <a:t>Drag source </a:t>
            </a:r>
            <a:r>
              <a:rPr lang="en-US" altLang="zh-CN" sz="2000" dirty="0" smtClean="0"/>
              <a:t>– </a:t>
            </a:r>
            <a:r>
              <a:rPr lang="zh-CN" altLang="en-US" sz="2000" dirty="0" smtClean="0"/>
              <a:t>在</a:t>
            </a:r>
            <a:r>
              <a:rPr lang="en-US" altLang="zh-CN" sz="2000" dirty="0" smtClean="0"/>
              <a:t>drag initiator</a:t>
            </a:r>
            <a:r>
              <a:rPr lang="zh-CN" altLang="en-US" sz="2000" dirty="0" smtClean="0"/>
              <a:t>与</a:t>
            </a:r>
            <a:r>
              <a:rPr lang="en-US" altLang="zh-CN" sz="2000" dirty="0" smtClean="0"/>
              <a:t>drag target</a:t>
            </a:r>
            <a:r>
              <a:rPr lang="zh-CN" altLang="en-US" sz="2000" dirty="0" smtClean="0"/>
              <a:t>之间传递的数据</a:t>
            </a:r>
            <a:endParaRPr lang="en-US" altLang="zh-CN" sz="2000" dirty="0" smtClean="0"/>
          </a:p>
          <a:p>
            <a:pPr lvl="1"/>
            <a:r>
              <a:rPr lang="en-US" altLang="en-US" sz="2000" dirty="0" smtClean="0"/>
              <a:t>Drop target </a:t>
            </a:r>
            <a:r>
              <a:rPr lang="en-US" altLang="zh-CN" sz="2000" dirty="0" smtClean="0"/>
              <a:t>– </a:t>
            </a:r>
            <a:r>
              <a:rPr lang="zh-CN" altLang="en-US" sz="2000" dirty="0" smtClean="0"/>
              <a:t>接收数据的组件</a:t>
            </a:r>
            <a:endParaRPr lang="en-US" altLang="zh-CN" sz="2000" dirty="0" smtClean="0"/>
          </a:p>
          <a:p>
            <a:pPr marL="342900" lvl="1" indent="-342900">
              <a:buFont typeface="Arial" pitchFamily="34" charset="0"/>
              <a:buChar char="•"/>
            </a:pPr>
            <a:r>
              <a:rPr lang="zh-CN" altLang="en-US" sz="2400" dirty="0" smtClean="0"/>
              <a:t>拖动过程</a:t>
            </a:r>
            <a:endParaRPr lang="en-US" altLang="zh-CN" sz="2400" dirty="0" smtClean="0"/>
          </a:p>
          <a:p>
            <a:pPr lvl="1"/>
            <a:r>
              <a:rPr lang="zh-CN" altLang="en-US" sz="2000" dirty="0" smtClean="0"/>
              <a:t>启动拖动</a:t>
            </a:r>
            <a:endParaRPr lang="en-US" altLang="zh-CN" sz="2000" dirty="0" smtClean="0"/>
          </a:p>
          <a:p>
            <a:pPr lvl="2"/>
            <a:r>
              <a:rPr lang="zh-CN" altLang="en-US" sz="1800" dirty="0" smtClean="0"/>
              <a:t>用</a:t>
            </a:r>
            <a:r>
              <a:rPr lang="zh-CN" altLang="en-US" sz="1800" dirty="0" smtClean="0"/>
              <a:t>户单击组件中允许拖动的项</a:t>
            </a:r>
            <a:r>
              <a:rPr lang="en-US" altLang="zh-CN" sz="1800" dirty="0" smtClean="0"/>
              <a:t>(</a:t>
            </a:r>
            <a:r>
              <a:rPr lang="en-US" altLang="zh-CN" sz="1800" dirty="0" err="1" smtClean="0"/>
              <a:t>dragEnabled</a:t>
            </a:r>
            <a:r>
              <a:rPr lang="en-US" altLang="zh-CN" sz="1800" dirty="0" smtClean="0"/>
              <a:t>=“true”)</a:t>
            </a:r>
          </a:p>
          <a:p>
            <a:pPr lvl="2"/>
            <a:r>
              <a:rPr lang="zh-CN" altLang="en-US" sz="1800" dirty="0" smtClean="0"/>
              <a:t>触</a:t>
            </a:r>
            <a:r>
              <a:rPr lang="zh-CN" altLang="en-US" sz="1800" dirty="0" smtClean="0"/>
              <a:t>发</a:t>
            </a:r>
            <a:r>
              <a:rPr lang="en-US" altLang="zh-CN" sz="1800" b="1" dirty="0" err="1" smtClean="0">
                <a:solidFill>
                  <a:srgbClr val="FF0000"/>
                </a:solidFill>
              </a:rPr>
              <a:t>mouseDown</a:t>
            </a:r>
            <a:r>
              <a:rPr lang="zh-CN" altLang="en-US" sz="1800" dirty="0" smtClean="0"/>
              <a:t>事件</a:t>
            </a:r>
            <a:endParaRPr lang="en-US" altLang="zh-CN" sz="1800" dirty="0" smtClean="0"/>
          </a:p>
          <a:p>
            <a:pPr lvl="2"/>
            <a:r>
              <a:rPr lang="zh-CN" altLang="en-US" sz="1800" dirty="0" smtClean="0"/>
              <a:t>如</a:t>
            </a:r>
            <a:r>
              <a:rPr lang="zh-CN" altLang="en-US" sz="1800" dirty="0" smtClean="0"/>
              <a:t>果在拖动项上按住左键不松开，意味着拖动开始。开始时鼠标所在的组件就是拖动启动器。触发</a:t>
            </a:r>
            <a:r>
              <a:rPr lang="en-US" altLang="zh-CN" sz="1800" b="1" dirty="0" err="1" smtClean="0">
                <a:solidFill>
                  <a:srgbClr val="FF0000"/>
                </a:solidFill>
              </a:rPr>
              <a:t>mouseMove</a:t>
            </a:r>
            <a:r>
              <a:rPr lang="zh-CN" altLang="en-US" sz="1800" dirty="0" smtClean="0"/>
              <a:t>和</a:t>
            </a:r>
            <a:r>
              <a:rPr lang="en-US" altLang="zh-CN" sz="1800" b="1" dirty="0" err="1" smtClean="0">
                <a:solidFill>
                  <a:srgbClr val="FF0000"/>
                </a:solidFill>
              </a:rPr>
              <a:t>dragStart</a:t>
            </a:r>
            <a:r>
              <a:rPr lang="zh-CN" altLang="en-US" sz="1800" dirty="0" smtClean="0"/>
              <a:t>事件</a:t>
            </a:r>
            <a:endParaRPr lang="en-US" altLang="zh-CN" sz="1800" dirty="0" smtClean="0"/>
          </a:p>
          <a:p>
            <a:pPr lvl="1"/>
            <a:r>
              <a:rPr lang="zh-CN" altLang="en-US" sz="2000" dirty="0" smtClean="0"/>
              <a:t>创</a:t>
            </a:r>
            <a:r>
              <a:rPr lang="zh-CN" altLang="en-US" sz="2000" dirty="0" smtClean="0"/>
              <a:t>建一个拖动源对象</a:t>
            </a:r>
            <a:endParaRPr lang="en-US" altLang="zh-CN" sz="2000" dirty="0" smtClean="0"/>
          </a:p>
          <a:p>
            <a:pPr lvl="2"/>
            <a:r>
              <a:rPr lang="zh-CN" altLang="en-US" sz="1800" dirty="0" smtClean="0"/>
              <a:t>这</a:t>
            </a:r>
            <a:r>
              <a:rPr lang="zh-CN" altLang="en-US" sz="1800" dirty="0" smtClean="0"/>
              <a:t>个对象包含与被拖动项有关的所有数据</a:t>
            </a:r>
            <a:endParaRPr lang="en-US" altLang="zh-CN" sz="1800" dirty="0" smtClean="0"/>
          </a:p>
          <a:p>
            <a:pPr lvl="1"/>
            <a:r>
              <a:rPr lang="zh-CN" altLang="en-US" sz="2000" dirty="0" smtClean="0"/>
              <a:t>拖</a:t>
            </a:r>
            <a:r>
              <a:rPr lang="zh-CN" altLang="en-US" sz="2000" dirty="0" smtClean="0"/>
              <a:t>动代理出现</a:t>
            </a:r>
            <a:endParaRPr lang="en-US" altLang="zh-CN" sz="2000" dirty="0" smtClean="0"/>
          </a:p>
          <a:p>
            <a:pPr lvl="2"/>
            <a:r>
              <a:rPr lang="zh-CN" altLang="en-US" sz="1800" dirty="0" smtClean="0"/>
              <a:t>红</a:t>
            </a:r>
            <a:r>
              <a:rPr lang="zh-CN" altLang="en-US" sz="1800" dirty="0" smtClean="0"/>
              <a:t>色</a:t>
            </a:r>
            <a:r>
              <a:rPr lang="en-US" altLang="zh-CN" sz="1800" dirty="0" smtClean="0"/>
              <a:t>X</a:t>
            </a:r>
            <a:r>
              <a:rPr lang="zh-CN" altLang="en-US" sz="1800" dirty="0" smtClean="0"/>
              <a:t>表示鼠标下方的组件不接受放置，绿色</a:t>
            </a:r>
            <a:r>
              <a:rPr lang="en-US" altLang="zh-CN" sz="1800" dirty="0" smtClean="0"/>
              <a:t>+</a:t>
            </a:r>
            <a:r>
              <a:rPr lang="zh-CN" altLang="en-US" sz="1800" dirty="0" smtClean="0"/>
              <a:t>表示可以放置</a:t>
            </a:r>
            <a:endParaRPr lang="en-US" altLang="zh-CN" sz="1800" dirty="0" smtClean="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拖放</a:t>
            </a:r>
            <a:endParaRPr lang="en-US" sz="3200" dirty="0"/>
          </a:p>
        </p:txBody>
      </p:sp>
      <p:sp>
        <p:nvSpPr>
          <p:cNvPr id="3" name="Content Placeholder 2"/>
          <p:cNvSpPr>
            <a:spLocks noGrp="1"/>
          </p:cNvSpPr>
          <p:nvPr>
            <p:ph idx="1"/>
          </p:nvPr>
        </p:nvSpPr>
        <p:spPr>
          <a:xfrm>
            <a:off x="533400" y="1066800"/>
            <a:ext cx="8229600" cy="5638800"/>
          </a:xfrm>
        </p:spPr>
        <p:txBody>
          <a:bodyPr>
            <a:normAutofit/>
          </a:bodyPr>
          <a:lstStyle/>
          <a:p>
            <a:pPr marL="342900" lvl="1" indent="-342900">
              <a:buFont typeface="Arial" pitchFamily="34" charset="0"/>
              <a:buChar char="•"/>
            </a:pPr>
            <a:r>
              <a:rPr lang="zh-CN" altLang="en-US" sz="2400" dirty="0" smtClean="0"/>
              <a:t>拖动过程</a:t>
            </a:r>
            <a:r>
              <a:rPr lang="en-US" altLang="zh-CN" sz="2400" dirty="0" smtClean="0"/>
              <a:t>(Cont.)</a:t>
            </a:r>
          </a:p>
          <a:p>
            <a:pPr lvl="1"/>
            <a:r>
              <a:rPr lang="zh-CN" altLang="en-US" sz="2000" dirty="0" smtClean="0"/>
              <a:t>用户鼠标移动到目标组件上时，显示目标拖动代理</a:t>
            </a:r>
            <a:endParaRPr lang="en-US" altLang="zh-CN" sz="2000" dirty="0" smtClean="0"/>
          </a:p>
          <a:p>
            <a:pPr lvl="2"/>
            <a:r>
              <a:rPr lang="zh-CN" altLang="en-US" sz="1800" dirty="0" smtClean="0"/>
              <a:t>红</a:t>
            </a:r>
            <a:r>
              <a:rPr lang="zh-CN" altLang="en-US" sz="1800" dirty="0" smtClean="0"/>
              <a:t>色</a:t>
            </a:r>
            <a:r>
              <a:rPr lang="en-US" altLang="zh-CN" sz="1800" dirty="0" smtClean="0"/>
              <a:t>X</a:t>
            </a:r>
            <a:r>
              <a:rPr lang="zh-CN" altLang="en-US" sz="1800" dirty="0" smtClean="0"/>
              <a:t>表示鼠标下方组件不接受防止，绿色</a:t>
            </a:r>
            <a:r>
              <a:rPr lang="en-US" altLang="zh-CN" sz="1800" dirty="0" smtClean="0"/>
              <a:t>+</a:t>
            </a:r>
            <a:r>
              <a:rPr lang="zh-CN" altLang="en-US" sz="1800" dirty="0" smtClean="0"/>
              <a:t>表示允许放置</a:t>
            </a:r>
            <a:endParaRPr lang="en-US" altLang="zh-CN" sz="1800" dirty="0" smtClean="0"/>
          </a:p>
          <a:p>
            <a:pPr lvl="2"/>
            <a:r>
              <a:rPr lang="zh-CN" altLang="en-US" sz="1800" dirty="0" smtClean="0"/>
              <a:t>触</a:t>
            </a:r>
            <a:r>
              <a:rPr lang="zh-CN" altLang="en-US" sz="1800" dirty="0" smtClean="0"/>
              <a:t>发</a:t>
            </a:r>
            <a:r>
              <a:rPr lang="en-US" altLang="zh-CN" sz="1800" b="1" dirty="0" err="1" smtClean="0">
                <a:solidFill>
                  <a:srgbClr val="FF0000"/>
                </a:solidFill>
              </a:rPr>
              <a:t>dragEnter</a:t>
            </a:r>
            <a:r>
              <a:rPr lang="zh-CN" altLang="en-US" sz="1800" dirty="0" smtClean="0"/>
              <a:t>和</a:t>
            </a:r>
            <a:r>
              <a:rPr lang="en-US" altLang="zh-CN" sz="1800" b="1" dirty="0" err="1" smtClean="0">
                <a:solidFill>
                  <a:srgbClr val="FF0000"/>
                </a:solidFill>
              </a:rPr>
              <a:t>drageOver</a:t>
            </a:r>
            <a:r>
              <a:rPr lang="zh-CN" altLang="en-US" sz="1800" dirty="0" smtClean="0"/>
              <a:t>事件</a:t>
            </a:r>
            <a:endParaRPr lang="en-US" altLang="zh-CN" sz="1800" dirty="0" smtClean="0"/>
          </a:p>
          <a:p>
            <a:pPr lvl="2"/>
            <a:r>
              <a:rPr lang="zh-CN" altLang="en-US" sz="1800" dirty="0" smtClean="0"/>
              <a:t>注</a:t>
            </a:r>
            <a:r>
              <a:rPr lang="zh-CN" altLang="en-US" sz="1800" dirty="0" smtClean="0"/>
              <a:t>意如果鼠标经过的组件时潜在的放置目标，则这些组件也会检查拖动源，看是否能够接纳用户拖动的数据</a:t>
            </a:r>
            <a:r>
              <a:rPr lang="en-US" altLang="zh-CN" sz="1800" dirty="0" smtClean="0"/>
              <a:t>(</a:t>
            </a:r>
            <a:r>
              <a:rPr lang="zh-CN" altLang="en-US" sz="1800" dirty="0" smtClean="0"/>
              <a:t>数据类型</a:t>
            </a:r>
            <a:r>
              <a:rPr lang="en-US" altLang="zh-CN" sz="1800" dirty="0" smtClean="0"/>
              <a:t>,</a:t>
            </a:r>
            <a:r>
              <a:rPr lang="zh-CN" altLang="en-US" sz="1800" dirty="0" smtClean="0"/>
              <a:t>业务规则等</a:t>
            </a:r>
            <a:r>
              <a:rPr lang="en-US" altLang="zh-CN" sz="1800" dirty="0" smtClean="0"/>
              <a:t>)</a:t>
            </a:r>
          </a:p>
          <a:p>
            <a:pPr lvl="1"/>
            <a:r>
              <a:rPr lang="zh-CN" altLang="en-US" sz="2000" dirty="0" smtClean="0"/>
              <a:t>用</a:t>
            </a:r>
            <a:r>
              <a:rPr lang="zh-CN" altLang="en-US" sz="2000" dirty="0" smtClean="0"/>
              <a:t>户将鼠标移出潜在的放置目标</a:t>
            </a:r>
            <a:endParaRPr lang="en-US" altLang="zh-CN" sz="2000" dirty="0" smtClean="0"/>
          </a:p>
          <a:p>
            <a:pPr lvl="2"/>
            <a:r>
              <a:rPr lang="zh-CN" altLang="en-US" sz="1800" dirty="0" smtClean="0"/>
              <a:t>更</a:t>
            </a:r>
            <a:r>
              <a:rPr lang="zh-CN" altLang="en-US" sz="1800" dirty="0" smtClean="0"/>
              <a:t>新拖放代理</a:t>
            </a:r>
            <a:endParaRPr lang="en-US" altLang="zh-CN" sz="1800" dirty="0" smtClean="0"/>
          </a:p>
          <a:p>
            <a:pPr lvl="2"/>
            <a:r>
              <a:rPr lang="zh-CN" altLang="en-US" sz="1800" dirty="0" smtClean="0"/>
              <a:t>触</a:t>
            </a:r>
            <a:r>
              <a:rPr lang="zh-CN" altLang="en-US" sz="1800" dirty="0" smtClean="0"/>
              <a:t>发</a:t>
            </a:r>
            <a:r>
              <a:rPr lang="en-US" altLang="zh-CN" sz="2000" b="1" dirty="0" err="1" smtClean="0">
                <a:solidFill>
                  <a:srgbClr val="FF0000"/>
                </a:solidFill>
              </a:rPr>
              <a:t>dragExit</a:t>
            </a:r>
            <a:r>
              <a:rPr lang="zh-CN" altLang="en-US" sz="1800" dirty="0" smtClean="0"/>
              <a:t>事件</a:t>
            </a:r>
            <a:endParaRPr lang="en-US" altLang="zh-CN" sz="1800" dirty="0" smtClean="0"/>
          </a:p>
          <a:p>
            <a:pPr lvl="1"/>
            <a:r>
              <a:rPr lang="zh-CN" altLang="en-US" sz="2000" dirty="0" smtClean="0"/>
              <a:t>用</a:t>
            </a:r>
            <a:r>
              <a:rPr lang="zh-CN" altLang="en-US" sz="2000" dirty="0" smtClean="0"/>
              <a:t>户在目标上放置被拖动项</a:t>
            </a:r>
            <a:endParaRPr lang="en-US" altLang="zh-CN" sz="2000" dirty="0" smtClean="0"/>
          </a:p>
          <a:p>
            <a:pPr lvl="2"/>
            <a:r>
              <a:rPr lang="zh-CN" altLang="en-US" sz="1800" dirty="0" smtClean="0"/>
              <a:t>拖</a:t>
            </a:r>
            <a:r>
              <a:rPr lang="zh-CN" altLang="en-US" sz="1800" dirty="0" smtClean="0"/>
              <a:t>动完成或取消</a:t>
            </a:r>
            <a:endParaRPr lang="en-US" altLang="zh-CN" sz="1800" dirty="0" smtClean="0"/>
          </a:p>
          <a:p>
            <a:pPr lvl="2"/>
            <a:r>
              <a:rPr lang="zh-CN" altLang="en-US" sz="1800" dirty="0" smtClean="0"/>
              <a:t>触</a:t>
            </a:r>
            <a:r>
              <a:rPr lang="zh-CN" altLang="en-US" sz="1800" dirty="0" smtClean="0"/>
              <a:t>发</a:t>
            </a:r>
            <a:r>
              <a:rPr lang="en-US" altLang="zh-CN" sz="1800" b="1" dirty="0" err="1" smtClean="0">
                <a:solidFill>
                  <a:srgbClr val="FF0000"/>
                </a:solidFill>
              </a:rPr>
              <a:t>dragDrop</a:t>
            </a:r>
            <a:r>
              <a:rPr lang="zh-CN" altLang="en-US" sz="1800" dirty="0" smtClean="0"/>
              <a:t>和</a:t>
            </a:r>
            <a:r>
              <a:rPr lang="en-US" altLang="zh-CN" sz="1800" b="1" dirty="0" err="1" smtClean="0">
                <a:solidFill>
                  <a:srgbClr val="FF0000"/>
                </a:solidFill>
              </a:rPr>
              <a:t>drageComplete</a:t>
            </a:r>
            <a:r>
              <a:rPr lang="zh-CN" altLang="en-US" sz="1800" dirty="0" smtClean="0"/>
              <a:t>事件</a:t>
            </a:r>
            <a:endParaRPr lang="en-US" altLang="zh-CN" sz="18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绝对布局</a:t>
            </a:r>
            <a:endParaRPr lang="en-US" altLang="zh-CN" sz="2400" dirty="0" smtClean="0"/>
          </a:p>
          <a:p>
            <a:pPr lvl="1"/>
            <a:endParaRPr lang="en-US" altLang="zh-CN" sz="2000" dirty="0" smtClean="0"/>
          </a:p>
        </p:txBody>
      </p:sp>
      <p:pic>
        <p:nvPicPr>
          <p:cNvPr id="6146" name="Picture 2"/>
          <p:cNvPicPr>
            <a:picLocks noChangeAspect="1" noChangeArrowheads="1"/>
          </p:cNvPicPr>
          <p:nvPr/>
        </p:nvPicPr>
        <p:blipFill>
          <a:blip r:embed="rId2" cstate="print"/>
          <a:srcRect/>
          <a:stretch>
            <a:fillRect/>
          </a:stretch>
        </p:blipFill>
        <p:spPr bwMode="auto">
          <a:xfrm>
            <a:off x="1143000" y="1828800"/>
            <a:ext cx="6505575" cy="2257425"/>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1143000" y="4495800"/>
            <a:ext cx="6591300"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拖放</a:t>
            </a:r>
            <a:endParaRPr lang="en-US" sz="3200" dirty="0"/>
          </a:p>
        </p:txBody>
      </p:sp>
      <p:sp>
        <p:nvSpPr>
          <p:cNvPr id="3" name="Content Placeholder 2"/>
          <p:cNvSpPr>
            <a:spLocks noGrp="1"/>
          </p:cNvSpPr>
          <p:nvPr>
            <p:ph idx="1"/>
          </p:nvPr>
        </p:nvSpPr>
        <p:spPr>
          <a:xfrm>
            <a:off x="0" y="1066800"/>
            <a:ext cx="8229600" cy="5638800"/>
          </a:xfrm>
        </p:spPr>
        <p:txBody>
          <a:bodyPr>
            <a:normAutofit/>
          </a:bodyPr>
          <a:lstStyle/>
          <a:p>
            <a:pPr marL="342900" lvl="1" indent="-342900">
              <a:buFont typeface="Arial" pitchFamily="34" charset="0"/>
              <a:buChar char="•"/>
            </a:pPr>
            <a:r>
              <a:rPr lang="zh-CN" altLang="en-US" sz="2400" dirty="0" smtClean="0"/>
              <a:t>拖动事件</a:t>
            </a:r>
            <a:endParaRPr lang="en-US" altLang="zh-CN" sz="2400" dirty="0" smtClean="0"/>
          </a:p>
          <a:p>
            <a:pPr lvl="1"/>
            <a:endParaRPr lang="en-US" altLang="zh-CN" sz="1800" dirty="0" smtClean="0"/>
          </a:p>
        </p:txBody>
      </p:sp>
      <p:pic>
        <p:nvPicPr>
          <p:cNvPr id="32770" name="Picture 2"/>
          <p:cNvPicPr>
            <a:picLocks noChangeAspect="1" noChangeArrowheads="1"/>
          </p:cNvPicPr>
          <p:nvPr/>
        </p:nvPicPr>
        <p:blipFill>
          <a:blip r:embed="rId3" cstate="print"/>
          <a:srcRect/>
          <a:stretch>
            <a:fillRect/>
          </a:stretch>
        </p:blipFill>
        <p:spPr bwMode="auto">
          <a:xfrm>
            <a:off x="1905000" y="238125"/>
            <a:ext cx="6858000" cy="6619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拖放</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内</a:t>
            </a:r>
            <a:r>
              <a:rPr lang="zh-CN" altLang="en-US" sz="2400" dirty="0" smtClean="0"/>
              <a:t>置支持拖放的组件</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zh-CN" altLang="en-US" sz="2400" dirty="0" smtClean="0"/>
              <a:t>在列表中启动拖放</a:t>
            </a:r>
            <a:endParaRPr lang="en-US" altLang="zh-CN" sz="2400" dirty="0" smtClean="0"/>
          </a:p>
          <a:p>
            <a:pPr lvl="1"/>
            <a:endParaRPr lang="en-US" altLang="zh-CN" sz="1800" dirty="0" smtClean="0"/>
          </a:p>
        </p:txBody>
      </p:sp>
      <p:pic>
        <p:nvPicPr>
          <p:cNvPr id="33794" name="Picture 2"/>
          <p:cNvPicPr>
            <a:picLocks noChangeAspect="1" noChangeArrowheads="1"/>
          </p:cNvPicPr>
          <p:nvPr/>
        </p:nvPicPr>
        <p:blipFill>
          <a:blip r:embed="rId3" cstate="print"/>
          <a:srcRect/>
          <a:stretch>
            <a:fillRect/>
          </a:stretch>
        </p:blipFill>
        <p:spPr bwMode="auto">
          <a:xfrm>
            <a:off x="914400" y="1600200"/>
            <a:ext cx="4343400" cy="2400300"/>
          </a:xfrm>
          <a:prstGeom prst="rect">
            <a:avLst/>
          </a:prstGeom>
          <a:noFill/>
          <a:ln w="9525">
            <a:noFill/>
            <a:miter lim="800000"/>
            <a:headEnd/>
            <a:tailEnd/>
          </a:ln>
        </p:spPr>
      </p:pic>
      <p:pic>
        <p:nvPicPr>
          <p:cNvPr id="33795" name="Picture 3"/>
          <p:cNvPicPr>
            <a:picLocks noChangeAspect="1" noChangeArrowheads="1"/>
          </p:cNvPicPr>
          <p:nvPr/>
        </p:nvPicPr>
        <p:blipFill>
          <a:blip r:embed="rId4" cstate="print"/>
          <a:srcRect/>
          <a:stretch>
            <a:fillRect/>
          </a:stretch>
        </p:blipFill>
        <p:spPr bwMode="auto">
          <a:xfrm>
            <a:off x="914400" y="4724400"/>
            <a:ext cx="6915150" cy="180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拖放</a:t>
            </a:r>
            <a:endParaRPr lang="en-US" sz="3200" dirty="0"/>
          </a:p>
        </p:txBody>
      </p:sp>
      <p:sp>
        <p:nvSpPr>
          <p:cNvPr id="3" name="Content Placeholder 2"/>
          <p:cNvSpPr>
            <a:spLocks noGrp="1"/>
          </p:cNvSpPr>
          <p:nvPr>
            <p:ph idx="1"/>
          </p:nvPr>
        </p:nvSpPr>
        <p:spPr>
          <a:xfrm>
            <a:off x="533400" y="990600"/>
            <a:ext cx="8229600" cy="5638800"/>
          </a:xfrm>
        </p:spPr>
        <p:txBody>
          <a:bodyPr>
            <a:normAutofit/>
          </a:bodyPr>
          <a:lstStyle/>
          <a:p>
            <a:pPr marL="342900" lvl="1" indent="-342900">
              <a:buFont typeface="Arial" pitchFamily="34" charset="0"/>
              <a:buChar char="•"/>
            </a:pPr>
            <a:r>
              <a:rPr lang="zh-CN" altLang="en-US" sz="2400" dirty="0" smtClean="0"/>
              <a:t>提示</a:t>
            </a:r>
            <a:endParaRPr lang="en-US" altLang="zh-CN" sz="2400" dirty="0" smtClean="0"/>
          </a:p>
          <a:p>
            <a:pPr lvl="1"/>
            <a:r>
              <a:rPr lang="en-US" altLang="zh-CN" sz="2000" dirty="0" smtClean="0"/>
              <a:t>FLEX</a:t>
            </a:r>
            <a:r>
              <a:rPr lang="zh-CN" altLang="en-US" sz="2000" dirty="0" smtClean="0"/>
              <a:t>不限制列表中存放重复数据，可以截获</a:t>
            </a:r>
            <a:r>
              <a:rPr lang="en-US" altLang="zh-CN" sz="2000" dirty="0" err="1" smtClean="0"/>
              <a:t>dragEnter</a:t>
            </a:r>
            <a:r>
              <a:rPr lang="zh-CN" altLang="en-US" sz="2000" dirty="0" smtClean="0"/>
              <a:t>事件，然后根据自己的数据需求接受或拒绝数据项</a:t>
            </a:r>
            <a:endParaRPr lang="en-US" altLang="zh-CN" sz="2000" dirty="0" smtClean="0"/>
          </a:p>
          <a:p>
            <a:pPr lvl="1"/>
            <a:r>
              <a:rPr lang="zh-CN" altLang="en-US" sz="2000" dirty="0" smtClean="0"/>
              <a:t>默认情况下</a:t>
            </a:r>
            <a:r>
              <a:rPr lang="zh-CN" altLang="en-US" sz="2000" dirty="0" smtClean="0"/>
              <a:t>，</a:t>
            </a:r>
            <a:r>
              <a:rPr lang="en-US" altLang="zh-CN" sz="2000" dirty="0" smtClean="0"/>
              <a:t>D&amp;D</a:t>
            </a:r>
            <a:r>
              <a:rPr lang="zh-CN" altLang="en-US" sz="2000" dirty="0" smtClean="0"/>
              <a:t>操作会执行复制拖动项。只需要将</a:t>
            </a:r>
            <a:r>
              <a:rPr lang="en-US" altLang="zh-CN" sz="2000" dirty="0" err="1" smtClean="0">
                <a:solidFill>
                  <a:srgbClr val="FF0000"/>
                </a:solidFill>
              </a:rPr>
              <a:t>drageMoveEnabled</a:t>
            </a:r>
            <a:r>
              <a:rPr lang="zh-CN" altLang="en-US" sz="2000" dirty="0" smtClean="0"/>
              <a:t>设为</a:t>
            </a:r>
            <a:r>
              <a:rPr lang="en-US" altLang="zh-CN" sz="2000" dirty="0" smtClean="0"/>
              <a:t>true</a:t>
            </a:r>
            <a:r>
              <a:rPr lang="zh-CN" altLang="en-US" sz="2000" dirty="0" smtClean="0"/>
              <a:t>，就可以执行移动而不是复制</a:t>
            </a:r>
            <a:endParaRPr lang="en-US" altLang="zh-CN" sz="2000" dirty="0" smtClean="0"/>
          </a:p>
          <a:p>
            <a:pPr lvl="1"/>
            <a:r>
              <a:rPr lang="zh-CN" altLang="en-US" sz="2000" dirty="0" smtClean="0"/>
              <a:t>可</a:t>
            </a:r>
            <a:r>
              <a:rPr lang="zh-CN" altLang="en-US" sz="2000" dirty="0" smtClean="0"/>
              <a:t>以设置在同一个</a:t>
            </a:r>
            <a:r>
              <a:rPr lang="en-US" altLang="zh-CN" sz="2000" dirty="0" smtClean="0"/>
              <a:t>list</a:t>
            </a:r>
            <a:r>
              <a:rPr lang="zh-CN" altLang="en-US" sz="2000" dirty="0" smtClean="0"/>
              <a:t>组件上设置</a:t>
            </a:r>
            <a:r>
              <a:rPr lang="en-US" altLang="zh-CN" sz="2000" dirty="0" err="1" smtClean="0"/>
              <a:t>drageEnabled</a:t>
            </a:r>
            <a:r>
              <a:rPr lang="en-US" altLang="zh-CN" sz="2000" dirty="0" smtClean="0"/>
              <a:t>=“true”</a:t>
            </a:r>
            <a:r>
              <a:rPr lang="zh-CN" altLang="en-US" sz="2000" dirty="0" smtClean="0"/>
              <a:t>，</a:t>
            </a:r>
            <a:r>
              <a:rPr lang="en-US" altLang="zh-CN" sz="2000" dirty="0" err="1" smtClean="0"/>
              <a:t>dropEnabled</a:t>
            </a:r>
            <a:r>
              <a:rPr lang="en-US" altLang="zh-CN" sz="2000" dirty="0" smtClean="0"/>
              <a:t>=“true”</a:t>
            </a:r>
            <a:r>
              <a:rPr lang="zh-CN" altLang="en-US" sz="2000" dirty="0" smtClean="0"/>
              <a:t>和</a:t>
            </a:r>
            <a:r>
              <a:rPr lang="en-US" altLang="zh-CN" sz="2000" dirty="0" err="1" smtClean="0"/>
              <a:t>dragMoveEnabled</a:t>
            </a:r>
            <a:r>
              <a:rPr lang="en-US" altLang="zh-CN" sz="2000" dirty="0" smtClean="0"/>
              <a:t>=“true”</a:t>
            </a:r>
            <a:r>
              <a:rPr lang="zh-CN" altLang="en-US" sz="2000" dirty="0" smtClean="0"/>
              <a:t>来允许用户调整顺序</a:t>
            </a:r>
            <a:endParaRPr lang="en-US" altLang="zh-CN" sz="2000" dirty="0" smtClean="0"/>
          </a:p>
          <a:p>
            <a:pPr lvl="1"/>
            <a:r>
              <a:rPr lang="zh-CN" altLang="en-US" sz="2000" dirty="0" smtClean="0"/>
              <a:t>可</a:t>
            </a:r>
            <a:r>
              <a:rPr lang="zh-CN" altLang="en-US" sz="2000" dirty="0" smtClean="0"/>
              <a:t>以设置</a:t>
            </a:r>
            <a:r>
              <a:rPr lang="en-US" altLang="zh-CN" sz="2000" dirty="0" err="1" smtClean="0"/>
              <a:t>allowMultipleSelection</a:t>
            </a:r>
            <a:r>
              <a:rPr lang="en-US" altLang="zh-CN" sz="2000" dirty="0" smtClean="0"/>
              <a:t>=“true”</a:t>
            </a:r>
            <a:r>
              <a:rPr lang="zh-CN" altLang="en-US" sz="2000" dirty="0" smtClean="0"/>
              <a:t>来允许多项拖放</a:t>
            </a:r>
            <a:endParaRPr lang="en-US" altLang="zh-CN" sz="2400" dirty="0" smtClean="0"/>
          </a:p>
          <a:p>
            <a:pPr marL="342900" lvl="1" indent="-342900">
              <a:buFont typeface="Arial" pitchFamily="34" charset="0"/>
              <a:buChar char="•"/>
            </a:pPr>
            <a:endParaRPr lang="en-US" altLang="zh-CN" sz="24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拖放</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使</a:t>
            </a:r>
            <a:r>
              <a:rPr lang="zh-CN" altLang="en-US" sz="2400" dirty="0" smtClean="0"/>
              <a:t>用</a:t>
            </a:r>
            <a:r>
              <a:rPr lang="en-US" altLang="zh-CN" sz="2400" dirty="0" err="1" smtClean="0"/>
              <a:t>DragManager</a:t>
            </a:r>
            <a:endParaRPr lang="en-US" altLang="zh-CN" sz="2400" dirty="0" smtClean="0"/>
          </a:p>
          <a:p>
            <a:pPr lvl="1"/>
            <a:endParaRPr lang="en-US" altLang="zh-CN" sz="2400" dirty="0" smtClean="0"/>
          </a:p>
          <a:p>
            <a:pPr lvl="1"/>
            <a:endParaRPr lang="en-US" altLang="zh-CN" sz="1800" dirty="0" smtClean="0"/>
          </a:p>
        </p:txBody>
      </p:sp>
      <p:pic>
        <p:nvPicPr>
          <p:cNvPr id="34818" name="Picture 2"/>
          <p:cNvPicPr>
            <a:picLocks noChangeAspect="1" noChangeArrowheads="1"/>
          </p:cNvPicPr>
          <p:nvPr/>
        </p:nvPicPr>
        <p:blipFill>
          <a:blip r:embed="rId3" cstate="print"/>
          <a:srcRect/>
          <a:stretch>
            <a:fillRect/>
          </a:stretch>
        </p:blipFill>
        <p:spPr bwMode="auto">
          <a:xfrm>
            <a:off x="990600" y="1676400"/>
            <a:ext cx="6296025" cy="2867025"/>
          </a:xfrm>
          <a:prstGeom prst="rect">
            <a:avLst/>
          </a:prstGeom>
          <a:noFill/>
          <a:ln w="9525">
            <a:noFill/>
            <a:miter lim="800000"/>
            <a:headEnd/>
            <a:tailEnd/>
          </a:ln>
        </p:spPr>
      </p:pic>
      <p:pic>
        <p:nvPicPr>
          <p:cNvPr id="34819" name="Picture 3"/>
          <p:cNvPicPr>
            <a:picLocks noChangeAspect="1" noChangeArrowheads="1"/>
          </p:cNvPicPr>
          <p:nvPr/>
        </p:nvPicPr>
        <p:blipFill>
          <a:blip r:embed="rId4" cstate="print"/>
          <a:srcRect/>
          <a:stretch>
            <a:fillRect/>
          </a:stretch>
        </p:blipFill>
        <p:spPr bwMode="auto">
          <a:xfrm>
            <a:off x="1295400" y="4724400"/>
            <a:ext cx="5057775" cy="98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拖放</a:t>
            </a:r>
            <a:endParaRPr lang="en-US" sz="3200" dirty="0"/>
          </a:p>
        </p:txBody>
      </p:sp>
      <p:sp>
        <p:nvSpPr>
          <p:cNvPr id="3" name="Content Placeholder 2"/>
          <p:cNvSpPr>
            <a:spLocks noGrp="1"/>
          </p:cNvSpPr>
          <p:nvPr>
            <p:ph idx="1"/>
          </p:nvPr>
        </p:nvSpPr>
        <p:spPr>
          <a:xfrm>
            <a:off x="381000" y="1066800"/>
            <a:ext cx="8229600" cy="5638800"/>
          </a:xfrm>
        </p:spPr>
        <p:txBody>
          <a:bodyPr>
            <a:normAutofit/>
          </a:bodyPr>
          <a:lstStyle/>
          <a:p>
            <a:pPr marL="342900" lvl="1" indent="-342900">
              <a:buFont typeface="Arial" pitchFamily="34" charset="0"/>
              <a:buChar char="•"/>
            </a:pPr>
            <a:r>
              <a:rPr lang="zh-CN" altLang="en-US" sz="2400" dirty="0" smtClean="0"/>
              <a:t>使</a:t>
            </a:r>
            <a:r>
              <a:rPr lang="zh-CN" altLang="en-US" sz="2400" dirty="0" smtClean="0"/>
              <a:t>用</a:t>
            </a:r>
            <a:r>
              <a:rPr lang="en-US" altLang="zh-CN" sz="2400" dirty="0" err="1" smtClean="0"/>
              <a:t>DragManager</a:t>
            </a:r>
            <a:endParaRPr lang="en-US" altLang="zh-CN" sz="2400" dirty="0" smtClean="0"/>
          </a:p>
          <a:p>
            <a:pPr lvl="1"/>
            <a:r>
              <a:rPr lang="zh-CN" altLang="en-US" sz="2000" dirty="0" smtClean="0"/>
              <a:t>开发人员可以使用三个重要的方法来执行自定义的</a:t>
            </a:r>
            <a:r>
              <a:rPr lang="en-US" altLang="zh-CN" sz="2000" dirty="0" smtClean="0"/>
              <a:t>D&amp;D</a:t>
            </a:r>
            <a:r>
              <a:rPr lang="zh-CN" altLang="en-US" sz="2000" dirty="0" smtClean="0"/>
              <a:t>工作：</a:t>
            </a:r>
            <a:endParaRPr lang="en-US" altLang="zh-CN" sz="2000" dirty="0" smtClean="0"/>
          </a:p>
          <a:p>
            <a:pPr lvl="1"/>
            <a:r>
              <a:rPr lang="en-US" altLang="zh-CN" sz="2000" dirty="0" err="1" smtClean="0"/>
              <a:t>doDrag</a:t>
            </a:r>
            <a:r>
              <a:rPr lang="en-US" altLang="zh-CN" sz="2000" dirty="0" smtClean="0"/>
              <a:t>()</a:t>
            </a:r>
            <a:r>
              <a:rPr lang="zh-CN" altLang="en-US" sz="2000" dirty="0" smtClean="0"/>
              <a:t>：启动</a:t>
            </a:r>
            <a:r>
              <a:rPr lang="en-US" altLang="zh-CN" sz="2000" dirty="0" smtClean="0"/>
              <a:t>D&amp;D</a:t>
            </a:r>
            <a:r>
              <a:rPr lang="zh-CN" altLang="en-US" sz="2000" dirty="0" smtClean="0"/>
              <a:t>过程。通常在</a:t>
            </a:r>
            <a:r>
              <a:rPr lang="en-US" altLang="zh-CN" sz="2000" dirty="0" err="1" smtClean="0"/>
              <a:t>mouseMove</a:t>
            </a:r>
            <a:r>
              <a:rPr lang="zh-CN" altLang="en-US" sz="2000" dirty="0" smtClean="0"/>
              <a:t>事件处理程序中启动</a:t>
            </a:r>
            <a:endParaRPr lang="en-US" altLang="zh-CN" sz="2000" dirty="0" smtClean="0"/>
          </a:p>
          <a:p>
            <a:pPr lvl="1"/>
            <a:r>
              <a:rPr lang="en-US" altLang="zh-CN" sz="2000" dirty="0" err="1" smtClean="0"/>
              <a:t>acceptDragDrop</a:t>
            </a:r>
            <a:r>
              <a:rPr lang="en-US" altLang="zh-CN" sz="2000" dirty="0" smtClean="0"/>
              <a:t>()</a:t>
            </a:r>
            <a:r>
              <a:rPr lang="zh-CN" altLang="en-US" sz="2000" dirty="0" smtClean="0"/>
              <a:t>：让</a:t>
            </a:r>
            <a:r>
              <a:rPr lang="en-US" altLang="zh-CN" sz="2000" dirty="0" err="1" smtClean="0"/>
              <a:t>DragManager</a:t>
            </a:r>
            <a:r>
              <a:rPr lang="zh-CN" altLang="en-US" sz="2000" dirty="0" smtClean="0"/>
              <a:t>知道是否应该继续</a:t>
            </a:r>
            <a:r>
              <a:rPr lang="en-US" altLang="zh-CN" sz="2000" dirty="0" smtClean="0"/>
              <a:t>D&amp;D</a:t>
            </a:r>
            <a:r>
              <a:rPr lang="zh-CN" altLang="en-US" sz="2000" dirty="0" smtClean="0"/>
              <a:t>过程</a:t>
            </a:r>
            <a:endParaRPr lang="en-US" altLang="zh-CN" sz="2000" dirty="0" smtClean="0"/>
          </a:p>
          <a:p>
            <a:pPr lvl="2"/>
            <a:r>
              <a:rPr lang="zh-CN" altLang="en-US" sz="1800" dirty="0" smtClean="0"/>
              <a:t>在</a:t>
            </a:r>
            <a:r>
              <a:rPr lang="en-US" altLang="zh-CN" sz="1800" dirty="0" err="1" smtClean="0"/>
              <a:t>dragEnter</a:t>
            </a:r>
            <a:r>
              <a:rPr lang="zh-CN" altLang="en-US" sz="1800" dirty="0" smtClean="0"/>
              <a:t>事件处理程序中调用</a:t>
            </a:r>
            <a:endParaRPr lang="en-US" altLang="zh-CN" sz="1800" dirty="0" smtClean="0"/>
          </a:p>
          <a:p>
            <a:pPr lvl="2"/>
            <a:r>
              <a:rPr lang="en-US" altLang="zh-CN" sz="1800" dirty="0" err="1" smtClean="0"/>
              <a:t>showFeedback</a:t>
            </a:r>
            <a:r>
              <a:rPr lang="en-US" altLang="zh-CN" sz="1800" dirty="0" smtClean="0"/>
              <a:t>()</a:t>
            </a:r>
            <a:r>
              <a:rPr lang="zh-CN" altLang="en-US" sz="1800" dirty="0" smtClean="0"/>
              <a:t>：就当前操作值</a:t>
            </a:r>
            <a:r>
              <a:rPr lang="en-US" altLang="zh-CN" sz="1800" dirty="0" smtClean="0"/>
              <a:t>(COPY, LINK, MOVE </a:t>
            </a:r>
            <a:r>
              <a:rPr lang="zh-CN" altLang="en-US" sz="1800" dirty="0" smtClean="0"/>
              <a:t>或</a:t>
            </a:r>
            <a:r>
              <a:rPr lang="en-US" altLang="zh-CN" sz="1800" dirty="0" smtClean="0"/>
              <a:t>NONE)</a:t>
            </a:r>
            <a:r>
              <a:rPr lang="zh-CN" altLang="en-US" sz="1800" dirty="0" smtClean="0"/>
              <a:t>向用户提供反馈</a:t>
            </a:r>
            <a:endParaRPr lang="en-US" altLang="zh-CN" sz="1800" dirty="0" smtClean="0"/>
          </a:p>
        </p:txBody>
      </p:sp>
      <p:pic>
        <p:nvPicPr>
          <p:cNvPr id="34818" name="Picture 2"/>
          <p:cNvPicPr>
            <a:picLocks noChangeAspect="1" noChangeArrowheads="1"/>
          </p:cNvPicPr>
          <p:nvPr/>
        </p:nvPicPr>
        <p:blipFill>
          <a:blip r:embed="rId3" cstate="print"/>
          <a:srcRect/>
          <a:stretch>
            <a:fillRect/>
          </a:stretch>
        </p:blipFill>
        <p:spPr bwMode="auto">
          <a:xfrm>
            <a:off x="457200" y="3733800"/>
            <a:ext cx="6296025" cy="2867025"/>
          </a:xfrm>
          <a:prstGeom prst="rect">
            <a:avLst/>
          </a:prstGeom>
          <a:noFill/>
          <a:ln w="9525">
            <a:noFill/>
            <a:miter lim="800000"/>
            <a:headEnd/>
            <a:tailEnd/>
          </a:ln>
        </p:spPr>
      </p:pic>
      <p:pic>
        <p:nvPicPr>
          <p:cNvPr id="34819" name="Picture 3"/>
          <p:cNvPicPr>
            <a:picLocks noChangeAspect="1" noChangeArrowheads="1"/>
          </p:cNvPicPr>
          <p:nvPr/>
        </p:nvPicPr>
        <p:blipFill>
          <a:blip r:embed="rId4" cstate="print"/>
          <a:srcRect/>
          <a:stretch>
            <a:fillRect/>
          </a:stretch>
        </p:blipFill>
        <p:spPr bwMode="auto">
          <a:xfrm>
            <a:off x="4086225" y="3505200"/>
            <a:ext cx="5057775" cy="98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拖放</a:t>
            </a:r>
            <a:endParaRPr lang="en-US" sz="3200" dirty="0"/>
          </a:p>
        </p:txBody>
      </p:sp>
      <p:sp>
        <p:nvSpPr>
          <p:cNvPr id="3" name="Content Placeholder 2"/>
          <p:cNvSpPr>
            <a:spLocks noGrp="1"/>
          </p:cNvSpPr>
          <p:nvPr>
            <p:ph idx="1"/>
          </p:nvPr>
        </p:nvSpPr>
        <p:spPr>
          <a:xfrm>
            <a:off x="0" y="1066800"/>
            <a:ext cx="8229600" cy="5638800"/>
          </a:xfrm>
        </p:spPr>
        <p:txBody>
          <a:bodyPr>
            <a:normAutofit/>
          </a:bodyPr>
          <a:lstStyle/>
          <a:p>
            <a:pPr marL="342900" lvl="1" indent="-342900">
              <a:buFont typeface="Arial" pitchFamily="34" charset="0"/>
              <a:buChar char="•"/>
            </a:pPr>
            <a:r>
              <a:rPr lang="zh-CN" altLang="en-US" sz="2400" dirty="0" smtClean="0"/>
              <a:t>使</a:t>
            </a:r>
            <a:r>
              <a:rPr lang="zh-CN" altLang="en-US" sz="2400" dirty="0" smtClean="0"/>
              <a:t>用</a:t>
            </a:r>
            <a:r>
              <a:rPr lang="en-US" altLang="zh-CN" sz="2400" dirty="0" err="1" smtClean="0"/>
              <a:t>DragManager</a:t>
            </a:r>
            <a:endParaRPr lang="en-US" altLang="zh-CN" sz="2400" dirty="0" smtClean="0"/>
          </a:p>
          <a:p>
            <a:pPr lvl="1"/>
            <a:endParaRPr lang="en-US" altLang="zh-CN" sz="1800" dirty="0" smtClean="0"/>
          </a:p>
        </p:txBody>
      </p:sp>
      <p:pic>
        <p:nvPicPr>
          <p:cNvPr id="35842" name="Picture 2"/>
          <p:cNvPicPr>
            <a:picLocks noChangeAspect="1" noChangeArrowheads="1"/>
          </p:cNvPicPr>
          <p:nvPr/>
        </p:nvPicPr>
        <p:blipFill>
          <a:blip r:embed="rId3" cstate="print"/>
          <a:srcRect/>
          <a:stretch>
            <a:fillRect/>
          </a:stretch>
        </p:blipFill>
        <p:spPr bwMode="auto">
          <a:xfrm>
            <a:off x="2524125" y="0"/>
            <a:ext cx="6619875" cy="768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拖放</a:t>
            </a:r>
            <a:endParaRPr lang="en-US" sz="3200" dirty="0"/>
          </a:p>
        </p:txBody>
      </p:sp>
      <p:sp>
        <p:nvSpPr>
          <p:cNvPr id="3" name="Content Placeholder 2"/>
          <p:cNvSpPr>
            <a:spLocks noGrp="1"/>
          </p:cNvSpPr>
          <p:nvPr>
            <p:ph idx="1"/>
          </p:nvPr>
        </p:nvSpPr>
        <p:spPr>
          <a:xfrm>
            <a:off x="304800" y="838200"/>
            <a:ext cx="8229600" cy="5867400"/>
          </a:xfrm>
        </p:spPr>
        <p:txBody>
          <a:bodyPr>
            <a:normAutofit/>
          </a:bodyPr>
          <a:lstStyle/>
          <a:p>
            <a:pPr marL="342900" lvl="1" indent="-342900">
              <a:buFont typeface="Arial" pitchFamily="34" charset="0"/>
              <a:buChar char="•"/>
            </a:pPr>
            <a:r>
              <a:rPr lang="zh-CN" altLang="en-US" sz="2400" dirty="0" smtClean="0"/>
              <a:t>为非列表组件添加拖放功</a:t>
            </a:r>
            <a:r>
              <a:rPr lang="zh-CN" altLang="en-US" sz="2400" dirty="0" smtClean="0"/>
              <a:t>能</a:t>
            </a:r>
            <a:r>
              <a:rPr lang="en-US" altLang="zh-CN" sz="2400" dirty="0" smtClean="0"/>
              <a:t>(</a:t>
            </a:r>
            <a:r>
              <a:rPr lang="zh-CN" altLang="en-US" sz="2400" dirty="0" smtClean="0"/>
              <a:t>建立组件</a:t>
            </a:r>
            <a:r>
              <a:rPr lang="en-US" altLang="zh-CN" sz="2400" dirty="0" smtClean="0"/>
              <a:t>)</a:t>
            </a:r>
          </a:p>
          <a:p>
            <a:pPr lvl="1"/>
            <a:endParaRPr lang="en-US" altLang="zh-CN" sz="1800" dirty="0" smtClean="0"/>
          </a:p>
        </p:txBody>
      </p:sp>
      <p:pic>
        <p:nvPicPr>
          <p:cNvPr id="36867" name="Picture 3"/>
          <p:cNvPicPr>
            <a:picLocks noChangeAspect="1" noChangeArrowheads="1"/>
          </p:cNvPicPr>
          <p:nvPr/>
        </p:nvPicPr>
        <p:blipFill>
          <a:blip r:embed="rId3" cstate="print"/>
          <a:srcRect/>
          <a:stretch>
            <a:fillRect/>
          </a:stretch>
        </p:blipFill>
        <p:spPr bwMode="auto">
          <a:xfrm>
            <a:off x="1524000" y="1285875"/>
            <a:ext cx="6724650" cy="557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拖放</a:t>
            </a:r>
            <a:endParaRPr lang="en-US" sz="3200" dirty="0"/>
          </a:p>
        </p:txBody>
      </p:sp>
      <p:sp>
        <p:nvSpPr>
          <p:cNvPr id="3" name="Content Placeholder 2"/>
          <p:cNvSpPr>
            <a:spLocks noGrp="1"/>
          </p:cNvSpPr>
          <p:nvPr>
            <p:ph idx="1"/>
          </p:nvPr>
        </p:nvSpPr>
        <p:spPr>
          <a:xfrm>
            <a:off x="0" y="1066800"/>
            <a:ext cx="8229600" cy="5638800"/>
          </a:xfrm>
        </p:spPr>
        <p:txBody>
          <a:bodyPr>
            <a:normAutofit/>
          </a:bodyPr>
          <a:lstStyle/>
          <a:p>
            <a:pPr marL="342900" lvl="1" indent="-342900">
              <a:buFont typeface="Arial" pitchFamily="34" charset="0"/>
              <a:buChar char="•"/>
            </a:pPr>
            <a:r>
              <a:rPr lang="zh-CN" altLang="en-US" sz="2400" dirty="0" smtClean="0"/>
              <a:t>为非列表</a:t>
            </a:r>
            <a:r>
              <a:rPr lang="zh-CN" altLang="en-US" sz="2400" dirty="0" smtClean="0"/>
              <a:t>组</a:t>
            </a:r>
            <a:r>
              <a:rPr lang="en-US" altLang="zh-CN" sz="2400" dirty="0" smtClean="0"/>
              <a:t/>
            </a:r>
            <a:br>
              <a:rPr lang="en-US" altLang="zh-CN" sz="2400" dirty="0" smtClean="0"/>
            </a:br>
            <a:r>
              <a:rPr lang="zh-CN" altLang="en-US" sz="2400" dirty="0" smtClean="0"/>
              <a:t>件</a:t>
            </a:r>
            <a:r>
              <a:rPr lang="zh-CN" altLang="en-US" sz="2400" dirty="0" smtClean="0"/>
              <a:t>添加拖</a:t>
            </a:r>
            <a:r>
              <a:rPr lang="zh-CN" altLang="en-US" sz="2400" dirty="0" smtClean="0"/>
              <a:t>放</a:t>
            </a:r>
            <a:r>
              <a:rPr lang="en-US" altLang="zh-CN" sz="2400" dirty="0" smtClean="0"/>
              <a:t/>
            </a:r>
            <a:br>
              <a:rPr lang="en-US" altLang="zh-CN" sz="2400" dirty="0" smtClean="0"/>
            </a:br>
            <a:r>
              <a:rPr lang="zh-CN" altLang="en-US" sz="2400" dirty="0" smtClean="0"/>
              <a:t>功能</a:t>
            </a:r>
            <a:r>
              <a:rPr lang="en-US" altLang="zh-CN" sz="2400" dirty="0" smtClean="0"/>
              <a:t>(</a:t>
            </a:r>
            <a:r>
              <a:rPr lang="zh-CN" altLang="en-US" sz="2400" dirty="0" smtClean="0"/>
              <a:t>处理放</a:t>
            </a:r>
            <a:r>
              <a:rPr lang="en-US" altLang="zh-CN" sz="2400" dirty="0" smtClean="0"/>
              <a:t/>
            </a:r>
            <a:br>
              <a:rPr lang="en-US" altLang="zh-CN" sz="2400" dirty="0" smtClean="0"/>
            </a:br>
            <a:r>
              <a:rPr lang="zh-CN" altLang="en-US" sz="2400" dirty="0" smtClean="0"/>
              <a:t>置</a:t>
            </a:r>
            <a:r>
              <a:rPr lang="en-US" altLang="zh-CN" sz="2400" dirty="0" smtClean="0"/>
              <a:t>)</a:t>
            </a:r>
          </a:p>
          <a:p>
            <a:pPr lvl="1"/>
            <a:endParaRPr lang="en-US" altLang="zh-CN" sz="1800" dirty="0" smtClean="0"/>
          </a:p>
        </p:txBody>
      </p:sp>
      <p:pic>
        <p:nvPicPr>
          <p:cNvPr id="37890" name="Picture 2"/>
          <p:cNvPicPr>
            <a:picLocks noChangeAspect="1" noChangeArrowheads="1"/>
          </p:cNvPicPr>
          <p:nvPr/>
        </p:nvPicPr>
        <p:blipFill>
          <a:blip r:embed="rId3" cstate="print"/>
          <a:srcRect/>
          <a:stretch>
            <a:fillRect/>
          </a:stretch>
        </p:blipFill>
        <p:spPr bwMode="auto">
          <a:xfrm>
            <a:off x="2228850" y="0"/>
            <a:ext cx="6915150" cy="7867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拖放</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自定</a:t>
            </a:r>
            <a:r>
              <a:rPr lang="zh-CN" altLang="en-US" sz="2400" dirty="0" smtClean="0"/>
              <a:t>义拖放体验</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38914" name="Picture 2"/>
          <p:cNvPicPr>
            <a:picLocks noChangeAspect="1" noChangeArrowheads="1"/>
          </p:cNvPicPr>
          <p:nvPr/>
        </p:nvPicPr>
        <p:blipFill>
          <a:blip r:embed="rId3" cstate="print"/>
          <a:srcRect/>
          <a:stretch>
            <a:fillRect/>
          </a:stretch>
        </p:blipFill>
        <p:spPr bwMode="auto">
          <a:xfrm>
            <a:off x="914400" y="1600200"/>
            <a:ext cx="6915150"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探</a:t>
            </a:r>
            <a:r>
              <a:rPr lang="zh-CN" altLang="en-US" sz="3200" dirty="0" smtClean="0"/>
              <a:t>索</a:t>
            </a:r>
            <a:r>
              <a:rPr lang="en-US" altLang="zh-CN" sz="3200" dirty="0" smtClean="0"/>
              <a:t>Flex</a:t>
            </a:r>
            <a:r>
              <a:rPr lang="zh-CN" altLang="en-US" sz="3200" dirty="0" smtClean="0"/>
              <a:t>图表</a:t>
            </a:r>
            <a:endParaRPr lang="en-US" sz="3200" dirty="0"/>
          </a:p>
        </p:txBody>
      </p:sp>
      <p:sp>
        <p:nvSpPr>
          <p:cNvPr id="3" name="Content Placeholder 2"/>
          <p:cNvSpPr>
            <a:spLocks noGrp="1"/>
          </p:cNvSpPr>
          <p:nvPr>
            <p:ph idx="1"/>
          </p:nvPr>
        </p:nvSpPr>
        <p:spPr>
          <a:xfrm>
            <a:off x="457200" y="1066800"/>
            <a:ext cx="8229600" cy="5638800"/>
          </a:xfrm>
        </p:spPr>
        <p:txBody>
          <a:bodyPr>
            <a:normAutofit/>
          </a:bodyPr>
          <a:lstStyle/>
          <a:p>
            <a:pPr marL="342900" lvl="1" indent="-342900">
              <a:buFont typeface="Arial" pitchFamily="34" charset="0"/>
              <a:buChar char="•"/>
            </a:pPr>
            <a:r>
              <a:rPr lang="zh-CN" altLang="en-US" sz="2400" dirty="0" smtClean="0"/>
              <a:t>图</a:t>
            </a:r>
            <a:r>
              <a:rPr lang="zh-CN" altLang="en-US" sz="2400" dirty="0" smtClean="0"/>
              <a:t>表构成</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39938" name="Picture 2"/>
          <p:cNvPicPr>
            <a:picLocks noChangeAspect="1" noChangeArrowheads="1"/>
          </p:cNvPicPr>
          <p:nvPr/>
        </p:nvPicPr>
        <p:blipFill>
          <a:blip r:embed="rId3" cstate="print"/>
          <a:srcRect/>
          <a:stretch>
            <a:fillRect/>
          </a:stretch>
        </p:blipFill>
        <p:spPr bwMode="auto">
          <a:xfrm>
            <a:off x="838200" y="1676400"/>
            <a:ext cx="6896100" cy="308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基于约束的布局 </a:t>
            </a:r>
            <a:r>
              <a:rPr lang="en-US" altLang="zh-CN" sz="2400" dirty="0" smtClean="0"/>
              <a:t>(</a:t>
            </a:r>
            <a:r>
              <a:rPr lang="zh-CN" altLang="en-US" sz="2400" dirty="0" smtClean="0"/>
              <a:t>绝对布局模式</a:t>
            </a:r>
            <a:r>
              <a:rPr lang="en-US" altLang="zh-CN" sz="2400" dirty="0" smtClean="0"/>
              <a:t>)</a:t>
            </a:r>
          </a:p>
          <a:p>
            <a:pPr lvl="1"/>
            <a:r>
              <a:rPr lang="zh-CN" altLang="en-US" sz="2000" dirty="0" smtClean="0"/>
              <a:t>此布局不是相对于容器左上角通过指定</a:t>
            </a:r>
            <a:r>
              <a:rPr lang="en-US" altLang="zh-CN" sz="2000" dirty="0" smtClean="0"/>
              <a:t>x</a:t>
            </a:r>
            <a:r>
              <a:rPr lang="zh-CN" altLang="en-US" sz="2000" dirty="0" smtClean="0"/>
              <a:t>和</a:t>
            </a:r>
            <a:r>
              <a:rPr lang="en-US" altLang="zh-CN" sz="2000" dirty="0" smtClean="0"/>
              <a:t>y</a:t>
            </a:r>
            <a:r>
              <a:rPr lang="zh-CN" altLang="en-US" sz="2000" dirty="0" smtClean="0"/>
              <a:t>坐标来定位组件的，而是相对于容器的</a:t>
            </a:r>
            <a:r>
              <a:rPr lang="en-US" altLang="zh-CN" sz="2000" dirty="0" smtClean="0"/>
              <a:t>4</a:t>
            </a:r>
            <a:r>
              <a:rPr lang="zh-CN" altLang="en-US" sz="2000" dirty="0" smtClean="0"/>
              <a:t>个边或容器中心点来定位组件</a:t>
            </a:r>
            <a:endParaRPr lang="en-US" altLang="zh-CN" sz="2000" dirty="0" smtClean="0"/>
          </a:p>
          <a:p>
            <a:pPr marL="342900" lvl="1" indent="-342900">
              <a:buFont typeface="Arial" pitchFamily="34" charset="0"/>
              <a:buChar char="•"/>
            </a:pPr>
            <a:r>
              <a:rPr lang="zh-CN" altLang="en-US" sz="2400" dirty="0" smtClean="0"/>
              <a:t>基本约束</a:t>
            </a:r>
            <a:endParaRPr lang="en-US" altLang="zh-CN" sz="2400" dirty="0" smtClean="0"/>
          </a:p>
          <a:p>
            <a:pPr lvl="1"/>
            <a:r>
              <a:rPr lang="zh-CN" altLang="en-US" sz="2000" dirty="0" smtClean="0"/>
              <a:t>组件的</a:t>
            </a:r>
            <a:r>
              <a:rPr lang="en-US" altLang="zh-CN" sz="2000" dirty="0" smtClean="0"/>
              <a:t>top</a:t>
            </a:r>
            <a:r>
              <a:rPr lang="zh-CN" altLang="en-US" sz="2000" dirty="0" smtClean="0"/>
              <a:t>、</a:t>
            </a:r>
            <a:r>
              <a:rPr lang="en-US" altLang="zh-CN" sz="2000" dirty="0" smtClean="0"/>
              <a:t>bottom</a:t>
            </a:r>
            <a:r>
              <a:rPr lang="zh-CN" altLang="en-US" sz="2000" dirty="0" smtClean="0"/>
              <a:t>、</a:t>
            </a:r>
            <a:r>
              <a:rPr lang="en-US" altLang="zh-CN" sz="2000" dirty="0" smtClean="0"/>
              <a:t>left</a:t>
            </a:r>
            <a:r>
              <a:rPr lang="zh-CN" altLang="en-US" sz="2000" dirty="0" smtClean="0"/>
              <a:t>和</a:t>
            </a:r>
            <a:r>
              <a:rPr lang="en-US" altLang="zh-CN" sz="2000" dirty="0" smtClean="0"/>
              <a:t>right</a:t>
            </a:r>
            <a:r>
              <a:rPr lang="zh-CN" altLang="en-US" sz="2000" dirty="0" smtClean="0"/>
              <a:t>属性用于控制与边相关的距离</a:t>
            </a:r>
            <a:endParaRPr lang="en-US" altLang="zh-CN" sz="2000" dirty="0" smtClean="0"/>
          </a:p>
          <a:p>
            <a:pPr lvl="1"/>
            <a:r>
              <a:rPr lang="en-US" altLang="zh-CN" sz="2000" dirty="0" err="1" smtClean="0"/>
              <a:t>horizontalCenter</a:t>
            </a:r>
            <a:r>
              <a:rPr lang="zh-CN" altLang="en-US" sz="2000" dirty="0" smtClean="0"/>
              <a:t>和</a:t>
            </a:r>
            <a:r>
              <a:rPr lang="en-US" altLang="zh-CN" sz="2000" dirty="0" err="1" smtClean="0"/>
              <a:t>verticalCenter</a:t>
            </a:r>
            <a:r>
              <a:rPr lang="zh-CN" altLang="en-US" sz="2000" dirty="0" smtClean="0"/>
              <a:t>属性控制在相应方向与中心的距离</a:t>
            </a:r>
            <a:endParaRPr lang="en-US" altLang="zh-CN" sz="2000" dirty="0" smtClean="0"/>
          </a:p>
          <a:p>
            <a:pPr lvl="1"/>
            <a:r>
              <a:rPr lang="en-US" altLang="zh-CN" sz="2000" dirty="0" smtClean="0"/>
              <a:t>baseline</a:t>
            </a:r>
            <a:r>
              <a:rPr lang="zh-CN" altLang="en-US" sz="2000" dirty="0" smtClean="0"/>
              <a:t>属性控制用于设置组件的上边与其父容器的距离</a:t>
            </a:r>
            <a:endParaRPr lang="en-US" altLang="zh-CN" sz="2000" dirty="0" smtClean="0"/>
          </a:p>
        </p:txBody>
      </p:sp>
      <p:pic>
        <p:nvPicPr>
          <p:cNvPr id="7170" name="Picture 2"/>
          <p:cNvPicPr>
            <a:picLocks noChangeAspect="1" noChangeArrowheads="1"/>
          </p:cNvPicPr>
          <p:nvPr/>
        </p:nvPicPr>
        <p:blipFill>
          <a:blip r:embed="rId2" cstate="print"/>
          <a:srcRect/>
          <a:stretch>
            <a:fillRect/>
          </a:stretch>
        </p:blipFill>
        <p:spPr bwMode="auto">
          <a:xfrm>
            <a:off x="1676400" y="3796584"/>
            <a:ext cx="5334000" cy="30614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68362"/>
          </a:xfrm>
        </p:spPr>
        <p:txBody>
          <a:bodyPr>
            <a:normAutofit/>
          </a:bodyPr>
          <a:lstStyle/>
          <a:p>
            <a:r>
              <a:rPr lang="zh-CN" altLang="en-US" sz="3200" dirty="0" smtClean="0"/>
              <a:t>探</a:t>
            </a:r>
            <a:r>
              <a:rPr lang="zh-CN" altLang="en-US" sz="3200" dirty="0" smtClean="0"/>
              <a:t>索</a:t>
            </a:r>
            <a:r>
              <a:rPr lang="en-US" altLang="zh-CN" sz="3200" dirty="0" smtClean="0"/>
              <a:t>Flex</a:t>
            </a:r>
            <a:r>
              <a:rPr lang="zh-CN" altLang="en-US" sz="3200" dirty="0" smtClean="0"/>
              <a:t>图表</a:t>
            </a:r>
            <a:endParaRPr lang="en-US" sz="3200" dirty="0"/>
          </a:p>
        </p:txBody>
      </p:sp>
      <p:sp>
        <p:nvSpPr>
          <p:cNvPr id="3" name="Content Placeholder 2"/>
          <p:cNvSpPr>
            <a:spLocks noGrp="1"/>
          </p:cNvSpPr>
          <p:nvPr>
            <p:ph idx="1"/>
          </p:nvPr>
        </p:nvSpPr>
        <p:spPr>
          <a:xfrm>
            <a:off x="533400" y="1066800"/>
            <a:ext cx="8229600" cy="5638800"/>
          </a:xfrm>
        </p:spPr>
        <p:txBody>
          <a:bodyPr>
            <a:normAutofit/>
          </a:bodyPr>
          <a:lstStyle/>
          <a:p>
            <a:pPr marL="342900" lvl="1" indent="-342900">
              <a:buFont typeface="Arial" pitchFamily="34" charset="0"/>
              <a:buChar char="•"/>
            </a:pPr>
            <a:r>
              <a:rPr lang="zh-CN" altLang="en-US" sz="2400" dirty="0" smtClean="0"/>
              <a:t>图</a:t>
            </a:r>
            <a:r>
              <a:rPr lang="zh-CN" altLang="en-US" sz="2400" dirty="0" smtClean="0"/>
              <a:t>表类型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40962" name="Picture 2"/>
          <p:cNvPicPr>
            <a:picLocks noChangeAspect="1" noChangeArrowheads="1"/>
          </p:cNvPicPr>
          <p:nvPr/>
        </p:nvPicPr>
        <p:blipFill>
          <a:blip r:embed="rId3" cstate="print"/>
          <a:srcRect/>
          <a:stretch>
            <a:fillRect/>
          </a:stretch>
        </p:blipFill>
        <p:spPr bwMode="auto">
          <a:xfrm>
            <a:off x="2190750" y="1647825"/>
            <a:ext cx="4762500" cy="3562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增强约束</a:t>
            </a:r>
            <a:endParaRPr lang="en-US" altLang="zh-CN" sz="2400" dirty="0" smtClean="0"/>
          </a:p>
          <a:p>
            <a:pPr lvl="1"/>
            <a:r>
              <a:rPr lang="zh-CN" altLang="en-US" sz="2000" dirty="0" smtClean="0"/>
              <a:t>此约束功能允许在水平和垂直方向上任意创建隐藏的辅助线，然后对照辅助线定位组件。这词儿辅助线叫做约束行</a:t>
            </a:r>
            <a:r>
              <a:rPr lang="en-US" altLang="zh-CN" sz="2000" dirty="0" smtClean="0"/>
              <a:t>/</a:t>
            </a:r>
            <a:r>
              <a:rPr lang="zh-CN" altLang="en-US" sz="2000" dirty="0" smtClean="0"/>
              <a:t>列</a:t>
            </a:r>
            <a:endParaRPr lang="en-US" altLang="zh-CN" sz="2000" dirty="0" smtClean="0"/>
          </a:p>
          <a:p>
            <a:pPr lvl="1"/>
            <a:r>
              <a:rPr lang="zh-CN" altLang="en-US" sz="2000" dirty="0" smtClean="0"/>
              <a:t>约束行</a:t>
            </a:r>
            <a:r>
              <a:rPr lang="en-US" altLang="zh-CN" sz="2000" dirty="0" smtClean="0"/>
              <a:t>/</a:t>
            </a:r>
            <a:r>
              <a:rPr lang="zh-CN" altLang="en-US" sz="2000" dirty="0" smtClean="0"/>
              <a:t>列可以按照下列三种方法放到容器中</a:t>
            </a:r>
            <a:endParaRPr lang="en-US" altLang="zh-CN" sz="2000" dirty="0" smtClean="0"/>
          </a:p>
          <a:p>
            <a:pPr lvl="2"/>
            <a:r>
              <a:rPr lang="zh-CN" altLang="en-US" sz="2000" dirty="0" smtClean="0"/>
              <a:t>固定约束 </a:t>
            </a:r>
            <a:r>
              <a:rPr lang="en-US" altLang="zh-CN" sz="2000" dirty="0" smtClean="0"/>
              <a:t>–</a:t>
            </a:r>
            <a:r>
              <a:rPr lang="zh-CN" altLang="en-US" sz="2000" dirty="0" smtClean="0"/>
              <a:t> 位置由绝对数字</a:t>
            </a:r>
            <a:r>
              <a:rPr lang="en-US" altLang="zh-CN" sz="2000" dirty="0" smtClean="0"/>
              <a:t>(</a:t>
            </a:r>
            <a:r>
              <a:rPr lang="zh-CN" altLang="en-US" sz="2000" dirty="0" smtClean="0"/>
              <a:t>像素</a:t>
            </a:r>
            <a:r>
              <a:rPr lang="en-US" altLang="zh-CN" sz="2000" dirty="0" smtClean="0"/>
              <a:t>)</a:t>
            </a:r>
            <a:r>
              <a:rPr lang="zh-CN" altLang="en-US" sz="2000" dirty="0" smtClean="0"/>
              <a:t>来指定</a:t>
            </a:r>
            <a:endParaRPr lang="en-US" altLang="zh-CN" sz="2000" dirty="0" smtClean="0"/>
          </a:p>
          <a:p>
            <a:pPr lvl="2"/>
            <a:r>
              <a:rPr lang="zh-CN" altLang="en-US" sz="2000" dirty="0" smtClean="0"/>
              <a:t>相对约束 </a:t>
            </a:r>
            <a:r>
              <a:rPr lang="en-US" altLang="zh-CN" sz="2000" dirty="0" smtClean="0"/>
              <a:t>– </a:t>
            </a:r>
            <a:r>
              <a:rPr lang="zh-CN" altLang="en-US" sz="2000" dirty="0" smtClean="0"/>
              <a:t>位置根据相对于容器大小的百分比来确定</a:t>
            </a:r>
            <a:endParaRPr lang="en-US" altLang="zh-CN" sz="2000" dirty="0" smtClean="0"/>
          </a:p>
          <a:p>
            <a:pPr lvl="2"/>
            <a:r>
              <a:rPr lang="zh-CN" altLang="en-US" sz="2000" dirty="0" smtClean="0"/>
              <a:t>内容大小约束</a:t>
            </a:r>
            <a:r>
              <a:rPr lang="en-US" altLang="zh-CN" sz="2000" dirty="0" smtClean="0"/>
              <a:t> – </a:t>
            </a:r>
            <a:r>
              <a:rPr lang="zh-CN" altLang="en-US" sz="2000" dirty="0" smtClean="0"/>
              <a:t>与相对约束类似，但位置相对于内容而言是确定的</a:t>
            </a:r>
            <a:r>
              <a:rPr lang="en-US" altLang="zh-CN" sz="2000" dirty="0" smtClean="0"/>
              <a:t>(</a:t>
            </a:r>
            <a:r>
              <a:rPr lang="zh-CN" altLang="en-US" sz="2000" dirty="0" smtClean="0"/>
              <a:t>即随容纳内容的大小而变大或变小</a:t>
            </a:r>
            <a:r>
              <a:rPr lang="en-US" altLang="zh-CN" sz="2000" dirty="0" smtClean="0"/>
              <a:t>)</a:t>
            </a:r>
          </a:p>
          <a:p>
            <a:pPr lvl="1"/>
            <a:r>
              <a:rPr lang="en-US" altLang="zh-CN" sz="2000" dirty="0" smtClean="0"/>
              <a:t>&lt;</a:t>
            </a:r>
            <a:r>
              <a:rPr lang="en-US" altLang="zh-CN" sz="2000" dirty="0" err="1" smtClean="0"/>
              <a:t>mx:ConstraintColumn</a:t>
            </a:r>
            <a:r>
              <a:rPr lang="en-US" altLang="zh-CN" sz="2000" dirty="0" smtClean="0"/>
              <a:t>&gt; </a:t>
            </a:r>
            <a:r>
              <a:rPr lang="zh-CN" altLang="en-US" sz="2000" dirty="0" smtClean="0"/>
              <a:t>和</a:t>
            </a:r>
            <a:r>
              <a:rPr lang="en-US" altLang="zh-CN" sz="2000" dirty="0" smtClean="0"/>
              <a:t>&lt;</a:t>
            </a:r>
            <a:r>
              <a:rPr lang="en-US" altLang="zh-CN" sz="2000" dirty="0" err="1" smtClean="0"/>
              <a:t>mx:ConstraintRow</a:t>
            </a:r>
            <a:r>
              <a:rPr lang="en-US" altLang="zh-CN" sz="2000" dirty="0" smtClean="0"/>
              <a:t>&gt; </a:t>
            </a:r>
            <a:r>
              <a:rPr lang="zh-CN" altLang="en-US" sz="2000" dirty="0" smtClean="0"/>
              <a:t>这两个标签都用于实现约束辅助线所支持的属性</a:t>
            </a:r>
            <a:endParaRPr lang="en-US" altLang="zh-CN" sz="2000" dirty="0" smtClean="0"/>
          </a:p>
          <a:p>
            <a:pPr lvl="1"/>
            <a:r>
              <a:rPr lang="zh-CN" altLang="en-US" sz="2000" dirty="0" smtClean="0"/>
              <a:t>一般只能在</a:t>
            </a:r>
            <a:r>
              <a:rPr lang="en-US" altLang="zh-CN" sz="2000" dirty="0" smtClean="0"/>
              <a:t>Halo/MX</a:t>
            </a:r>
            <a:r>
              <a:rPr lang="zh-CN" altLang="en-US" sz="2000" dirty="0" smtClean="0"/>
              <a:t>的</a:t>
            </a:r>
            <a:r>
              <a:rPr lang="en-US" altLang="zh-CN" sz="2000" dirty="0" smtClean="0"/>
              <a:t>Canvas</a:t>
            </a:r>
            <a:r>
              <a:rPr lang="zh-CN" altLang="en-US" sz="2000" dirty="0" smtClean="0"/>
              <a:t>容器中使用这种模式，</a:t>
            </a:r>
            <a:r>
              <a:rPr lang="en-US" altLang="zh-CN" sz="2000" dirty="0" smtClean="0"/>
              <a:t>Spark</a:t>
            </a:r>
            <a:r>
              <a:rPr lang="zh-CN" altLang="en-US" sz="2000" dirty="0" smtClean="0"/>
              <a:t>容器不支持增强约束</a:t>
            </a:r>
            <a:endParaRPr lang="en-US" altLang="zh-CN" sz="2000"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增强约束举例</a:t>
            </a:r>
            <a:endParaRPr lang="en-US" altLang="zh-CN" sz="2400" dirty="0" smtClean="0"/>
          </a:p>
          <a:p>
            <a:pPr lvl="1"/>
            <a:endParaRPr lang="en-US" altLang="zh-CN" sz="2000" dirty="0" smtClean="0"/>
          </a:p>
        </p:txBody>
      </p:sp>
      <p:pic>
        <p:nvPicPr>
          <p:cNvPr id="8195" name="Picture 3"/>
          <p:cNvPicPr>
            <a:picLocks noChangeAspect="1" noChangeArrowheads="1"/>
          </p:cNvPicPr>
          <p:nvPr/>
        </p:nvPicPr>
        <p:blipFill>
          <a:blip r:embed="rId2" cstate="print"/>
          <a:srcRect/>
          <a:stretch>
            <a:fillRect/>
          </a:stretch>
        </p:blipFill>
        <p:spPr bwMode="auto">
          <a:xfrm>
            <a:off x="6477001" y="2286000"/>
            <a:ext cx="2667000" cy="934590"/>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228600" y="1752600"/>
            <a:ext cx="6063079" cy="2819400"/>
          </a:xfrm>
          <a:prstGeom prst="rect">
            <a:avLst/>
          </a:prstGeom>
          <a:noFill/>
          <a:ln w="9525">
            <a:noFill/>
            <a:miter lim="800000"/>
            <a:headEnd/>
            <a:tailEnd/>
          </a:ln>
        </p:spPr>
      </p:pic>
      <p:pic>
        <p:nvPicPr>
          <p:cNvPr id="8197" name="Picture 5"/>
          <p:cNvPicPr>
            <a:picLocks noChangeAspect="1" noChangeArrowheads="1"/>
          </p:cNvPicPr>
          <p:nvPr/>
        </p:nvPicPr>
        <p:blipFill>
          <a:blip r:embed="rId4" cstate="print"/>
          <a:srcRect/>
          <a:stretch>
            <a:fillRect/>
          </a:stretch>
        </p:blipFill>
        <p:spPr bwMode="auto">
          <a:xfrm>
            <a:off x="152400" y="4724400"/>
            <a:ext cx="6877538" cy="609600"/>
          </a:xfrm>
          <a:prstGeom prst="rect">
            <a:avLst/>
          </a:prstGeom>
          <a:noFill/>
          <a:ln w="9525">
            <a:noFill/>
            <a:miter lim="800000"/>
            <a:headEnd/>
            <a:tailEnd/>
          </a:ln>
        </p:spPr>
      </p:pic>
      <p:pic>
        <p:nvPicPr>
          <p:cNvPr id="8198" name="Picture 6"/>
          <p:cNvPicPr>
            <a:picLocks noChangeAspect="1" noChangeArrowheads="1"/>
          </p:cNvPicPr>
          <p:nvPr/>
        </p:nvPicPr>
        <p:blipFill>
          <a:blip r:embed="rId5" cstate="print"/>
          <a:srcRect/>
          <a:stretch>
            <a:fillRect/>
          </a:stretch>
        </p:blipFill>
        <p:spPr bwMode="auto">
          <a:xfrm>
            <a:off x="2057400" y="5410200"/>
            <a:ext cx="2276475"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增强约束举例</a:t>
            </a:r>
            <a:endParaRPr lang="en-US" altLang="zh-CN" sz="2400" dirty="0" smtClean="0"/>
          </a:p>
          <a:p>
            <a:pPr lvl="1"/>
            <a:endParaRPr lang="en-US" altLang="zh-CN" sz="2000" dirty="0" smtClean="0"/>
          </a:p>
        </p:txBody>
      </p:sp>
      <p:pic>
        <p:nvPicPr>
          <p:cNvPr id="9218" name="Picture 2"/>
          <p:cNvPicPr>
            <a:picLocks noChangeAspect="1" noChangeArrowheads="1"/>
          </p:cNvPicPr>
          <p:nvPr/>
        </p:nvPicPr>
        <p:blipFill>
          <a:blip r:embed="rId2" cstate="print"/>
          <a:srcRect/>
          <a:stretch>
            <a:fillRect/>
          </a:stretch>
        </p:blipFill>
        <p:spPr bwMode="auto">
          <a:xfrm>
            <a:off x="457200" y="1676400"/>
            <a:ext cx="6106287" cy="23622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6934200" y="1905000"/>
            <a:ext cx="1905000" cy="2235868"/>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304800" y="4191000"/>
            <a:ext cx="5400403" cy="2514600"/>
          </a:xfrm>
          <a:prstGeom prst="rect">
            <a:avLst/>
          </a:prstGeom>
          <a:noFill/>
          <a:ln w="9525">
            <a:noFill/>
            <a:miter lim="800000"/>
            <a:headEnd/>
            <a:tailEnd/>
          </a:ln>
        </p:spPr>
      </p:pic>
      <p:pic>
        <p:nvPicPr>
          <p:cNvPr id="9221" name="Picture 5"/>
          <p:cNvPicPr>
            <a:picLocks noChangeAspect="1" noChangeArrowheads="1"/>
          </p:cNvPicPr>
          <p:nvPr/>
        </p:nvPicPr>
        <p:blipFill>
          <a:blip r:embed="rId5" cstate="print"/>
          <a:srcRect/>
          <a:stretch>
            <a:fillRect/>
          </a:stretch>
        </p:blipFill>
        <p:spPr bwMode="auto">
          <a:xfrm>
            <a:off x="6858000" y="4648200"/>
            <a:ext cx="1143000" cy="10958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增强约束举例</a:t>
            </a:r>
            <a:endParaRPr lang="en-US" altLang="zh-CN" sz="2400" dirty="0" smtClean="0"/>
          </a:p>
          <a:p>
            <a:pPr lvl="1"/>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380999" y="1752600"/>
            <a:ext cx="5854095" cy="3352800"/>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6629400" y="2667000"/>
            <a:ext cx="1876425" cy="1323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自动布局</a:t>
            </a:r>
            <a:endParaRPr lang="en-US" altLang="zh-CN" sz="2400" dirty="0" smtClean="0"/>
          </a:p>
          <a:p>
            <a:pPr marL="742950" lvl="2" indent="-342900"/>
            <a:endParaRPr lang="en-US" altLang="zh-CN" sz="2000" dirty="0" smtClean="0"/>
          </a:p>
          <a:p>
            <a:pPr marL="742950" lvl="2" indent="-342900"/>
            <a:endParaRPr lang="en-US" altLang="zh-CN" sz="2000" dirty="0" smtClean="0"/>
          </a:p>
          <a:p>
            <a:pPr marL="742950" lvl="2" indent="-342900"/>
            <a:endParaRPr lang="en-US" altLang="zh-CN" sz="2000" dirty="0" smtClean="0"/>
          </a:p>
          <a:p>
            <a:pPr marL="742950" lvl="2" indent="-342900"/>
            <a:endParaRPr lang="en-US" altLang="zh-CN" sz="2000" dirty="0" smtClean="0"/>
          </a:p>
          <a:p>
            <a:pPr marL="742950" lvl="2" indent="-342900">
              <a:buNone/>
            </a:pPr>
            <a:endParaRPr lang="en-US" altLang="zh-CN" sz="2000" dirty="0" smtClean="0"/>
          </a:p>
          <a:p>
            <a:pPr marL="742950" lvl="2" indent="-342900">
              <a:buNone/>
            </a:pPr>
            <a:endParaRPr lang="en-US" altLang="zh-CN" sz="2000" dirty="0" smtClean="0"/>
          </a:p>
          <a:p>
            <a:pPr lvl="1"/>
            <a:r>
              <a:rPr lang="zh-CN" altLang="en-US" sz="2000" dirty="0" smtClean="0"/>
              <a:t>如果想增加或减少按钮之间的距离需要设置</a:t>
            </a:r>
            <a:r>
              <a:rPr lang="en-US" altLang="zh-CN" sz="2000" dirty="0" err="1" smtClean="0"/>
              <a:t>HorizontalLayout</a:t>
            </a:r>
            <a:r>
              <a:rPr lang="zh-CN" altLang="en-US" sz="2000" dirty="0" smtClean="0"/>
              <a:t>的</a:t>
            </a:r>
            <a:r>
              <a:rPr lang="en-US" altLang="zh-CN" sz="2000" dirty="0" smtClean="0"/>
              <a:t>gap</a:t>
            </a:r>
            <a:r>
              <a:rPr lang="zh-CN" altLang="en-US" sz="2000" dirty="0" smtClean="0"/>
              <a:t>属性</a:t>
            </a:r>
            <a:endParaRPr lang="en-US" altLang="zh-CN" sz="2000" dirty="0" smtClean="0"/>
          </a:p>
          <a:p>
            <a:pPr lvl="1"/>
            <a:endParaRPr lang="en-US" altLang="zh-CN" sz="2000" dirty="0" smtClean="0"/>
          </a:p>
        </p:txBody>
      </p:sp>
      <p:pic>
        <p:nvPicPr>
          <p:cNvPr id="11266" name="Picture 2"/>
          <p:cNvPicPr>
            <a:picLocks noChangeAspect="1" noChangeArrowheads="1"/>
          </p:cNvPicPr>
          <p:nvPr/>
        </p:nvPicPr>
        <p:blipFill>
          <a:blip r:embed="rId2" cstate="print"/>
          <a:srcRect/>
          <a:stretch>
            <a:fillRect/>
          </a:stretch>
        </p:blipFill>
        <p:spPr bwMode="auto">
          <a:xfrm>
            <a:off x="457200" y="1752600"/>
            <a:ext cx="5542344" cy="1981200"/>
          </a:xfrm>
          <a:prstGeom prst="rect">
            <a:avLst/>
          </a:prstGeom>
          <a:noFill/>
          <a:ln w="9525">
            <a:noFill/>
            <a:miter lim="800000"/>
            <a:headEnd/>
            <a:tailEnd/>
          </a:ln>
        </p:spPr>
      </p:pic>
      <p:pic>
        <p:nvPicPr>
          <p:cNvPr id="11268" name="Picture 4"/>
          <p:cNvPicPr>
            <a:picLocks noChangeAspect="1" noChangeArrowheads="1"/>
          </p:cNvPicPr>
          <p:nvPr/>
        </p:nvPicPr>
        <p:blipFill>
          <a:blip r:embed="rId3" cstate="print"/>
          <a:srcRect/>
          <a:stretch>
            <a:fillRect/>
          </a:stretch>
        </p:blipFill>
        <p:spPr bwMode="auto">
          <a:xfrm>
            <a:off x="6248400" y="1905000"/>
            <a:ext cx="1905000" cy="12359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 (C</a:t>
            </a:r>
            <a:r>
              <a:rPr lang="en-US" altLang="zh-CN" sz="3200" dirty="0" smtClean="0"/>
              <a:t>ont.)</a:t>
            </a:r>
            <a:endParaRPr lang="en-US" sz="3200" dirty="0"/>
          </a:p>
        </p:txBody>
      </p:sp>
      <p:sp>
        <p:nvSpPr>
          <p:cNvPr id="3" name="Content Placeholder 2"/>
          <p:cNvSpPr>
            <a:spLocks noGrp="1"/>
          </p:cNvSpPr>
          <p:nvPr>
            <p:ph idx="1"/>
          </p:nvPr>
        </p:nvSpPr>
        <p:spPr/>
        <p:txBody>
          <a:bodyPr>
            <a:normAutofit/>
          </a:bodyPr>
          <a:lstStyle/>
          <a:p>
            <a:r>
              <a:rPr lang="zh-CN" altLang="en-US" sz="2400" dirty="0" smtClean="0"/>
              <a:t>事件</a:t>
            </a:r>
            <a:endParaRPr lang="en-US" altLang="zh-CN" sz="2400" dirty="0" smtClean="0"/>
          </a:p>
          <a:p>
            <a:r>
              <a:rPr lang="zh-CN" altLang="en-US" sz="2400" dirty="0" smtClean="0"/>
              <a:t>应用程序导航</a:t>
            </a:r>
            <a:endParaRPr lang="en-US" altLang="zh-CN" sz="2400" dirty="0" smtClean="0"/>
          </a:p>
          <a:p>
            <a:r>
              <a:rPr lang="zh-CN" altLang="en-US" sz="2400" dirty="0" smtClean="0"/>
              <a:t>弹出式窗口简介</a:t>
            </a:r>
            <a:endParaRPr lang="en-US" altLang="zh-CN" sz="2400" dirty="0" smtClean="0"/>
          </a:p>
          <a:p>
            <a:r>
              <a:rPr lang="zh-CN" altLang="en-US" sz="2400" dirty="0" smtClean="0"/>
              <a:t>实现视图状态</a:t>
            </a:r>
            <a:endParaRPr lang="en-US" altLang="zh-CN" sz="2400" dirty="0" smtClean="0"/>
          </a:p>
          <a:p>
            <a:r>
              <a:rPr lang="zh-CN" altLang="en-US" sz="2400" dirty="0" smtClean="0"/>
              <a:t>使用数据服务</a:t>
            </a:r>
            <a:endParaRPr lang="en-US" altLang="zh-CN" sz="2400" dirty="0" smtClean="0"/>
          </a:p>
          <a:p>
            <a:r>
              <a:rPr lang="zh-CN" altLang="en-US" sz="2400" dirty="0" smtClean="0"/>
              <a:t>自定义组件</a:t>
            </a:r>
            <a:endParaRPr lang="en-US" altLang="zh-CN" sz="2400" dirty="0" smtClean="0"/>
          </a:p>
          <a:p>
            <a:r>
              <a:rPr lang="zh-CN" altLang="en-US" sz="2400" dirty="0" smtClean="0"/>
              <a:t>创建可重用组件</a:t>
            </a:r>
            <a:endParaRPr lang="en-US" altLang="zh-CN" sz="2400" dirty="0" smtClean="0"/>
          </a:p>
          <a:p>
            <a:r>
              <a:rPr lang="zh-CN" altLang="en-US" sz="2400" dirty="0" smtClean="0"/>
              <a:t>架构设计模式</a:t>
            </a:r>
            <a:endParaRPr lang="en-US" altLang="zh-CN" sz="2400" dirty="0" smtClean="0"/>
          </a:p>
          <a:p>
            <a:endParaRPr lang="en-US" altLang="zh-CN" sz="24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自动布局</a:t>
            </a:r>
            <a:endParaRPr lang="en-US" altLang="zh-CN" sz="2400" dirty="0" smtClean="0"/>
          </a:p>
          <a:p>
            <a:pPr marL="742950" lvl="2" indent="-342900"/>
            <a:endParaRPr lang="en-US" altLang="zh-CN" sz="2000" dirty="0" smtClean="0"/>
          </a:p>
          <a:p>
            <a:pPr marL="742950" lvl="2" indent="-342900"/>
            <a:endParaRPr lang="en-US" altLang="zh-CN" sz="2000" dirty="0" smtClean="0"/>
          </a:p>
          <a:p>
            <a:pPr marL="742950" lvl="2" indent="-342900"/>
            <a:endParaRPr lang="en-US" altLang="zh-CN" sz="2000" dirty="0" smtClean="0"/>
          </a:p>
          <a:p>
            <a:pPr marL="742950" lvl="2" indent="-342900"/>
            <a:endParaRPr lang="en-US" altLang="zh-CN" sz="2000" dirty="0" smtClean="0"/>
          </a:p>
          <a:p>
            <a:pPr marL="742950" lvl="2" indent="-342900">
              <a:buNone/>
            </a:pPr>
            <a:endParaRPr lang="en-US" altLang="zh-CN" sz="2000" dirty="0" smtClean="0"/>
          </a:p>
          <a:p>
            <a:pPr lvl="1"/>
            <a:endParaRPr lang="en-US" altLang="zh-CN" sz="2000" dirty="0" smtClean="0"/>
          </a:p>
          <a:p>
            <a:pPr lvl="1"/>
            <a:endParaRPr lang="en-US" altLang="zh-CN" sz="2000" dirty="0" smtClean="0"/>
          </a:p>
          <a:p>
            <a:pPr lvl="1"/>
            <a:r>
              <a:rPr lang="en-US" altLang="zh-CN" sz="2000" dirty="0" smtClean="0"/>
              <a:t>Spacer (%50</a:t>
            </a:r>
            <a:r>
              <a:rPr lang="zh-CN" altLang="en-US" sz="2000" dirty="0" smtClean="0"/>
              <a:t>不是指整个视觉空间的一半，而是平局地使按钮分开的尽可能远</a:t>
            </a:r>
            <a:r>
              <a:rPr lang="en-US" altLang="zh-CN" sz="2000" dirty="0" smtClean="0"/>
              <a:t>)</a:t>
            </a:r>
          </a:p>
        </p:txBody>
      </p:sp>
      <p:pic>
        <p:nvPicPr>
          <p:cNvPr id="12291" name="Picture 3"/>
          <p:cNvPicPr>
            <a:picLocks noChangeAspect="1" noChangeArrowheads="1"/>
          </p:cNvPicPr>
          <p:nvPr/>
        </p:nvPicPr>
        <p:blipFill>
          <a:blip r:embed="rId2" cstate="print"/>
          <a:srcRect/>
          <a:stretch>
            <a:fillRect/>
          </a:stretch>
        </p:blipFill>
        <p:spPr bwMode="auto">
          <a:xfrm>
            <a:off x="457200" y="1905000"/>
            <a:ext cx="5693403" cy="2133600"/>
          </a:xfrm>
          <a:prstGeom prst="rect">
            <a:avLst/>
          </a:prstGeom>
          <a:noFill/>
          <a:ln w="9525">
            <a:noFill/>
            <a:miter lim="800000"/>
            <a:headEnd/>
            <a:tailEnd/>
          </a:ln>
        </p:spPr>
      </p:pic>
      <p:pic>
        <p:nvPicPr>
          <p:cNvPr id="12292" name="Picture 4"/>
          <p:cNvPicPr>
            <a:picLocks noChangeAspect="1" noChangeArrowheads="1"/>
          </p:cNvPicPr>
          <p:nvPr/>
        </p:nvPicPr>
        <p:blipFill>
          <a:blip r:embed="rId3" cstate="print"/>
          <a:srcRect/>
          <a:stretch>
            <a:fillRect/>
          </a:stretch>
        </p:blipFill>
        <p:spPr bwMode="auto">
          <a:xfrm>
            <a:off x="6477000" y="2057400"/>
            <a:ext cx="2362200" cy="1551910"/>
          </a:xfrm>
          <a:prstGeom prst="rect">
            <a:avLst/>
          </a:prstGeom>
          <a:noFill/>
          <a:ln w="9525">
            <a:noFill/>
            <a:miter lim="800000"/>
            <a:headEnd/>
            <a:tailEnd/>
          </a:ln>
        </p:spPr>
      </p:pic>
      <p:pic>
        <p:nvPicPr>
          <p:cNvPr id="12293" name="Picture 5"/>
          <p:cNvPicPr>
            <a:picLocks noChangeAspect="1" noChangeArrowheads="1"/>
          </p:cNvPicPr>
          <p:nvPr/>
        </p:nvPicPr>
        <p:blipFill>
          <a:blip r:embed="rId4" cstate="print"/>
          <a:srcRect/>
          <a:stretch>
            <a:fillRect/>
          </a:stretch>
        </p:blipFill>
        <p:spPr bwMode="auto">
          <a:xfrm>
            <a:off x="609600" y="4876800"/>
            <a:ext cx="2727476" cy="1676400"/>
          </a:xfrm>
          <a:prstGeom prst="rect">
            <a:avLst/>
          </a:prstGeom>
          <a:noFill/>
          <a:ln w="9525">
            <a:noFill/>
            <a:miter lim="800000"/>
            <a:headEnd/>
            <a:tailEnd/>
          </a:ln>
        </p:spPr>
      </p:pic>
      <p:pic>
        <p:nvPicPr>
          <p:cNvPr id="12294" name="Picture 6"/>
          <p:cNvPicPr>
            <a:picLocks noChangeAspect="1" noChangeArrowheads="1"/>
          </p:cNvPicPr>
          <p:nvPr/>
        </p:nvPicPr>
        <p:blipFill>
          <a:blip r:embed="rId5" cstate="print"/>
          <a:srcRect/>
          <a:stretch>
            <a:fillRect/>
          </a:stretch>
        </p:blipFill>
        <p:spPr bwMode="auto">
          <a:xfrm>
            <a:off x="5029200" y="5105400"/>
            <a:ext cx="3186176" cy="106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容器</a:t>
            </a:r>
            <a:endParaRPr lang="en-US" altLang="zh-CN" sz="2000" dirty="0" smtClean="0"/>
          </a:p>
          <a:p>
            <a:pPr lvl="1"/>
            <a:r>
              <a:rPr lang="zh-CN" altLang="en-US" sz="2000" dirty="0" smtClean="0"/>
              <a:t>容器是组件的集合，为应用程序提供一种视觉结构。其目的只有一个，即从视觉而非编程方面辅助对组件的布局</a:t>
            </a:r>
            <a:endParaRPr lang="en-US" altLang="zh-CN" sz="2000" dirty="0" smtClean="0"/>
          </a:p>
          <a:p>
            <a:pPr lvl="1"/>
            <a:r>
              <a:rPr lang="en-US" altLang="zh-CN" sz="2000" dirty="0" smtClean="0"/>
              <a:t>Flex 3</a:t>
            </a:r>
            <a:r>
              <a:rPr lang="zh-CN" altLang="en-US" sz="2000" dirty="0" smtClean="0"/>
              <a:t>的</a:t>
            </a:r>
            <a:r>
              <a:rPr lang="en-US" altLang="zh-CN" sz="2000" dirty="0" smtClean="0"/>
              <a:t>Halo/MX</a:t>
            </a:r>
            <a:r>
              <a:rPr lang="zh-CN" altLang="en-US" sz="2000" dirty="0" smtClean="0"/>
              <a:t>容器到</a:t>
            </a:r>
            <a:r>
              <a:rPr lang="en-US" altLang="zh-CN" sz="2000" dirty="0" smtClean="0"/>
              <a:t>Flex 4</a:t>
            </a:r>
            <a:r>
              <a:rPr lang="zh-CN" altLang="en-US" sz="2000" dirty="0" smtClean="0"/>
              <a:t>的</a:t>
            </a:r>
            <a:r>
              <a:rPr lang="en-US" altLang="zh-CN" sz="2000" dirty="0" smtClean="0"/>
              <a:t>Spark</a:t>
            </a:r>
            <a:r>
              <a:rPr lang="zh-CN" altLang="en-US" sz="2000" dirty="0" smtClean="0"/>
              <a:t>容器，改变最大的地方在于：在</a:t>
            </a:r>
            <a:r>
              <a:rPr lang="en-US" altLang="zh-CN" sz="2000" dirty="0" smtClean="0"/>
              <a:t>Halo/MX</a:t>
            </a:r>
            <a:r>
              <a:rPr lang="zh-CN" altLang="en-US" sz="2000" dirty="0" smtClean="0"/>
              <a:t>中，容器自身提供不同的布局类型。例如，</a:t>
            </a:r>
            <a:r>
              <a:rPr lang="en-US" altLang="zh-CN" sz="2000" dirty="0" smtClean="0"/>
              <a:t>Halo/MX</a:t>
            </a:r>
            <a:r>
              <a:rPr lang="zh-CN" altLang="en-US" sz="2000" dirty="0" smtClean="0"/>
              <a:t>有一个横向布局项目的</a:t>
            </a:r>
            <a:r>
              <a:rPr lang="en-US" altLang="zh-CN" sz="2000" dirty="0" smtClean="0"/>
              <a:t>&lt;</a:t>
            </a:r>
            <a:r>
              <a:rPr lang="en-US" altLang="zh-CN" sz="2000" dirty="0" err="1" smtClean="0"/>
              <a:t>mx:Hbox</a:t>
            </a:r>
            <a:r>
              <a:rPr lang="en-US" altLang="zh-CN" sz="2000" dirty="0" smtClean="0"/>
              <a:t>/&gt;</a:t>
            </a:r>
            <a:r>
              <a:rPr lang="zh-CN" altLang="en-US" sz="2000" dirty="0" smtClean="0"/>
              <a:t>容器</a:t>
            </a:r>
            <a:endParaRPr lang="en-US" altLang="zh-CN" sz="2000" dirty="0" smtClean="0"/>
          </a:p>
          <a:p>
            <a:pPr lvl="1"/>
            <a:r>
              <a:rPr lang="zh-CN" altLang="en-US" sz="2000" dirty="0" smtClean="0"/>
              <a:t>在</a:t>
            </a:r>
            <a:r>
              <a:rPr lang="en-US" altLang="zh-CN" sz="2000" dirty="0" smtClean="0"/>
              <a:t>Spark</a:t>
            </a:r>
            <a:r>
              <a:rPr lang="zh-CN" altLang="en-US" sz="2000" dirty="0" smtClean="0"/>
              <a:t>中，布局的责任移交给了布局类。这样，任何</a:t>
            </a:r>
            <a:r>
              <a:rPr lang="en-US" altLang="zh-CN" sz="2000" dirty="0" smtClean="0"/>
              <a:t>Spark</a:t>
            </a:r>
            <a:r>
              <a:rPr lang="zh-CN" altLang="en-US" sz="2000" dirty="0" smtClean="0"/>
              <a:t>容器都可以使用任意的布局类</a:t>
            </a:r>
            <a:endParaRPr lang="en-US" altLang="zh-CN" sz="20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Flex</a:t>
            </a:r>
            <a:r>
              <a:rPr lang="zh-CN" altLang="en-US" sz="2400" dirty="0" smtClean="0"/>
              <a:t>中新添加的</a:t>
            </a:r>
            <a:r>
              <a:rPr lang="en-US" altLang="zh-CN" sz="2400" dirty="0" smtClean="0"/>
              <a:t>Spark</a:t>
            </a:r>
            <a:r>
              <a:rPr lang="zh-CN" altLang="en-US" sz="2400" dirty="0" smtClean="0"/>
              <a:t>容器</a:t>
            </a:r>
            <a:endParaRPr lang="en-US" altLang="zh-CN" sz="2000" dirty="0" smtClean="0"/>
          </a:p>
          <a:p>
            <a:pPr lvl="1"/>
            <a:r>
              <a:rPr lang="en-US" altLang="zh-CN" sz="2000" dirty="0" smtClean="0"/>
              <a:t>Application – </a:t>
            </a:r>
            <a:r>
              <a:rPr lang="zh-CN" altLang="en-US" sz="2000" dirty="0" smtClean="0"/>
              <a:t>一个应用程序只能有一个</a:t>
            </a:r>
            <a:r>
              <a:rPr lang="en-US" altLang="zh-CN" sz="2000" dirty="0" smtClean="0"/>
              <a:t>Application</a:t>
            </a:r>
            <a:r>
              <a:rPr lang="zh-CN" altLang="en-US" sz="2000" dirty="0" smtClean="0"/>
              <a:t>容器，它是应用的根容器</a:t>
            </a:r>
            <a:endParaRPr lang="en-US" altLang="zh-CN" sz="2000" dirty="0" smtClean="0"/>
          </a:p>
          <a:p>
            <a:pPr lvl="1"/>
            <a:r>
              <a:rPr lang="en-US" altLang="zh-CN" sz="2000" dirty="0" smtClean="0"/>
              <a:t>Group – </a:t>
            </a:r>
            <a:r>
              <a:rPr lang="zh-CN" altLang="en-US" sz="2000" dirty="0" smtClean="0"/>
              <a:t>用于分组项目的一个基本容器，默认情况下使用</a:t>
            </a:r>
            <a:r>
              <a:rPr lang="en-US" altLang="zh-CN" sz="2000" dirty="0" err="1" smtClean="0"/>
              <a:t>BasicLayout</a:t>
            </a:r>
            <a:r>
              <a:rPr lang="zh-CN" altLang="en-US" sz="2000" dirty="0" smtClean="0"/>
              <a:t>进行绝对布局。它的子容器</a:t>
            </a:r>
            <a:r>
              <a:rPr lang="en-US" altLang="zh-CN" sz="2000" dirty="0" err="1" smtClean="0"/>
              <a:t>HGroup</a:t>
            </a:r>
            <a:r>
              <a:rPr lang="zh-CN" altLang="en-US" sz="2000" dirty="0" smtClean="0"/>
              <a:t>和</a:t>
            </a:r>
            <a:r>
              <a:rPr lang="en-US" altLang="zh-CN" sz="2000" dirty="0" err="1" smtClean="0"/>
              <a:t>VGroup</a:t>
            </a:r>
            <a:r>
              <a:rPr lang="zh-CN" altLang="en-US" sz="2000" dirty="0" smtClean="0"/>
              <a:t>可以用来提供横向和纵向布局</a:t>
            </a:r>
            <a:endParaRPr lang="en-US" altLang="zh-CN" sz="2000" dirty="0" smtClean="0"/>
          </a:p>
          <a:p>
            <a:pPr lvl="1"/>
            <a:r>
              <a:rPr lang="en-US" altLang="zh-CN" sz="2000" dirty="0" err="1" smtClean="0"/>
              <a:t>SkinnableContainer</a:t>
            </a:r>
            <a:r>
              <a:rPr lang="en-US" altLang="zh-CN" sz="2000" dirty="0" smtClean="0"/>
              <a:t> – </a:t>
            </a:r>
            <a:r>
              <a:rPr lang="zh-CN" altLang="en-US" sz="2000" dirty="0" smtClean="0"/>
              <a:t>类似于</a:t>
            </a:r>
            <a:r>
              <a:rPr lang="en-US" altLang="zh-CN" sz="2000" dirty="0" err="1" smtClean="0"/>
              <a:t>Gorup</a:t>
            </a:r>
            <a:r>
              <a:rPr lang="zh-CN" altLang="en-US" sz="2000" dirty="0" smtClean="0"/>
              <a:t>，但支持换肤功能</a:t>
            </a:r>
            <a:endParaRPr lang="en-US" altLang="zh-CN" sz="2000" dirty="0" smtClean="0"/>
          </a:p>
          <a:p>
            <a:pPr lvl="1"/>
            <a:r>
              <a:rPr lang="en-US" altLang="zh-CN" sz="2000" dirty="0" smtClean="0"/>
              <a:t>Panel – </a:t>
            </a:r>
            <a:r>
              <a:rPr lang="zh-CN" altLang="en-US" sz="2000" dirty="0" smtClean="0"/>
              <a:t>基于</a:t>
            </a:r>
            <a:r>
              <a:rPr lang="en-US" altLang="zh-CN" sz="2000" dirty="0" err="1" smtClean="0"/>
              <a:t>SkinnableContainer</a:t>
            </a:r>
            <a:r>
              <a:rPr lang="zh-CN" altLang="en-US" sz="2000" dirty="0" smtClean="0"/>
              <a:t>，添加了一个标题栏和一个框架</a:t>
            </a:r>
            <a:endParaRPr lang="en-US" altLang="zh-CN" sz="2000" dirty="0" smtClean="0"/>
          </a:p>
          <a:p>
            <a:pPr lvl="1"/>
            <a:r>
              <a:rPr lang="en-US" altLang="zh-CN" sz="2000" dirty="0" err="1" smtClean="0"/>
              <a:t>DataGroup</a:t>
            </a:r>
            <a:r>
              <a:rPr lang="en-US" altLang="zh-CN" sz="2000" dirty="0" smtClean="0"/>
              <a:t> – </a:t>
            </a:r>
            <a:r>
              <a:rPr lang="zh-CN" altLang="en-US" sz="2000" dirty="0" smtClean="0"/>
              <a:t>用于分组数据，然后可以使用渲染器渲染这些数据，从而能够自定义显示</a:t>
            </a:r>
            <a:endParaRPr lang="en-US" altLang="zh-CN" sz="2000" dirty="0" smtClean="0"/>
          </a:p>
          <a:p>
            <a:pPr lvl="1"/>
            <a:r>
              <a:rPr lang="en-US" altLang="zh-CN" sz="2000" dirty="0" err="1" smtClean="0"/>
              <a:t>SkinnableDataContainer</a:t>
            </a:r>
            <a:r>
              <a:rPr lang="en-US" altLang="zh-CN" sz="2000" dirty="0" smtClean="0"/>
              <a:t> – </a:t>
            </a:r>
            <a:r>
              <a:rPr lang="zh-CN" altLang="en-US" sz="2000" dirty="0" smtClean="0"/>
              <a:t>类似于</a:t>
            </a:r>
            <a:r>
              <a:rPr lang="en-US" altLang="zh-CN" sz="2000" dirty="0" err="1" smtClean="0"/>
              <a:t>DataGroup</a:t>
            </a:r>
            <a:r>
              <a:rPr lang="zh-CN" altLang="en-US" sz="2000" dirty="0" smtClean="0"/>
              <a:t>，但支持换肤功能</a:t>
            </a:r>
            <a:endParaRPr lang="en-US" altLang="zh-CN" sz="2000" dirty="0" smtClean="0"/>
          </a:p>
          <a:p>
            <a:pPr marL="342900" lvl="1" indent="-342900">
              <a:buFont typeface="Arial" pitchFamily="34" charset="0"/>
              <a:buChar char="•"/>
            </a:pPr>
            <a:r>
              <a:rPr lang="en-US" altLang="zh-CN" sz="2400" dirty="0" smtClean="0"/>
              <a:t>Group/</a:t>
            </a:r>
            <a:r>
              <a:rPr lang="en-US" altLang="zh-CN" sz="2400" dirty="0" err="1" smtClean="0"/>
              <a:t>HGroup</a:t>
            </a:r>
            <a:r>
              <a:rPr lang="en-US" altLang="zh-CN" sz="2400" dirty="0" smtClean="0"/>
              <a:t>/</a:t>
            </a:r>
            <a:r>
              <a:rPr lang="en-US" altLang="zh-CN" sz="2400" dirty="0" err="1" smtClean="0"/>
              <a:t>VGroup</a:t>
            </a:r>
            <a:r>
              <a:rPr lang="zh-CN" altLang="en-US" sz="2400" dirty="0" smtClean="0"/>
              <a:t>替换了</a:t>
            </a:r>
            <a:r>
              <a:rPr lang="en-US" altLang="zh-CN" sz="2400" dirty="0" smtClean="0"/>
              <a:t>Flex 3</a:t>
            </a:r>
            <a:r>
              <a:rPr lang="zh-CN" altLang="en-US" sz="2400" dirty="0" smtClean="0"/>
              <a:t>中的</a:t>
            </a:r>
            <a:r>
              <a:rPr lang="en-US" altLang="zh-CN" sz="2400" dirty="0" smtClean="0"/>
              <a:t>Box/</a:t>
            </a:r>
            <a:r>
              <a:rPr lang="en-US" altLang="zh-CN" sz="2400" dirty="0" err="1" smtClean="0"/>
              <a:t>HBox</a:t>
            </a:r>
            <a:r>
              <a:rPr lang="en-US" altLang="zh-CN" sz="2400" dirty="0" smtClean="0"/>
              <a:t>/</a:t>
            </a:r>
            <a:r>
              <a:rPr lang="en-US" altLang="zh-CN" sz="2400" dirty="0" err="1" smtClean="0"/>
              <a:t>Vbox</a:t>
            </a:r>
            <a:r>
              <a:rPr lang="zh-CN" altLang="en-US" sz="2400" dirty="0" smtClean="0"/>
              <a:t>容器</a:t>
            </a:r>
            <a:endParaRPr lang="en-US" altLang="zh-CN" sz="24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Application</a:t>
            </a:r>
            <a:r>
              <a:rPr lang="zh-CN" altLang="en-US" sz="2400" dirty="0" smtClean="0"/>
              <a:t>容器</a:t>
            </a:r>
            <a:endParaRPr lang="en-US" altLang="zh-CN" sz="2000" dirty="0" smtClean="0"/>
          </a:p>
          <a:p>
            <a:pPr lvl="1"/>
            <a:r>
              <a:rPr lang="en-US" altLang="zh-CN" sz="2000" dirty="0" err="1" smtClean="0"/>
              <a:t>preloader</a:t>
            </a:r>
            <a:r>
              <a:rPr lang="zh-CN" altLang="en-US" sz="2000" dirty="0" smtClean="0"/>
              <a:t>属性控制</a:t>
            </a:r>
            <a:r>
              <a:rPr lang="en-US" altLang="zh-CN" sz="2000" dirty="0" smtClean="0"/>
              <a:t>Flex</a:t>
            </a:r>
            <a:r>
              <a:rPr lang="zh-CN" altLang="en-US" sz="2000" dirty="0" smtClean="0"/>
              <a:t>程序启动进度条，可以设置为</a:t>
            </a:r>
            <a:r>
              <a:rPr lang="en-US" altLang="zh-CN" sz="2000" dirty="0" smtClean="0"/>
              <a:t>false</a:t>
            </a:r>
            <a:r>
              <a:rPr lang="zh-CN" altLang="en-US" sz="2000" dirty="0" smtClean="0"/>
              <a:t>禁止</a:t>
            </a:r>
            <a:endParaRPr lang="en-US" altLang="zh-CN" sz="2000" dirty="0" smtClean="0"/>
          </a:p>
          <a:p>
            <a:pPr lvl="1"/>
            <a:r>
              <a:rPr lang="zh-CN" altLang="en-US" sz="2000" dirty="0" smtClean="0"/>
              <a:t>可用用来装载全局变量和函数，从而能够在应用程序的任何地方访问他们</a:t>
            </a:r>
            <a:endParaRPr lang="en-US" altLang="zh-CN" sz="2000" dirty="0" smtClean="0"/>
          </a:p>
          <a:p>
            <a:pPr lvl="1"/>
            <a:endParaRPr lang="en-US" altLang="zh-CN" sz="2000" dirty="0" smtClean="0"/>
          </a:p>
        </p:txBody>
      </p:sp>
      <p:pic>
        <p:nvPicPr>
          <p:cNvPr id="14339" name="Picture 3"/>
          <p:cNvPicPr>
            <a:picLocks noChangeAspect="1" noChangeArrowheads="1"/>
          </p:cNvPicPr>
          <p:nvPr/>
        </p:nvPicPr>
        <p:blipFill>
          <a:blip r:embed="rId2" cstate="print"/>
          <a:srcRect/>
          <a:stretch>
            <a:fillRect/>
          </a:stretch>
        </p:blipFill>
        <p:spPr bwMode="auto">
          <a:xfrm>
            <a:off x="2438400" y="2438400"/>
            <a:ext cx="4962525" cy="2276475"/>
          </a:xfrm>
          <a:prstGeom prst="rect">
            <a:avLst/>
          </a:prstGeom>
          <a:noFill/>
          <a:ln w="9525">
            <a:noFill/>
            <a:miter lim="800000"/>
            <a:headEnd/>
            <a:tailEnd/>
          </a:ln>
        </p:spPr>
      </p:pic>
      <p:pic>
        <p:nvPicPr>
          <p:cNvPr id="14341" name="Picture 5"/>
          <p:cNvPicPr>
            <a:picLocks noChangeAspect="1" noChangeArrowheads="1"/>
          </p:cNvPicPr>
          <p:nvPr/>
        </p:nvPicPr>
        <p:blipFill>
          <a:blip r:embed="rId3" cstate="print"/>
          <a:srcRect/>
          <a:stretch>
            <a:fillRect/>
          </a:stretch>
        </p:blipFill>
        <p:spPr bwMode="auto">
          <a:xfrm>
            <a:off x="2438400" y="4810125"/>
            <a:ext cx="4933950" cy="2047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Group</a:t>
            </a:r>
            <a:r>
              <a:rPr lang="zh-CN" altLang="en-US" sz="2400" dirty="0" smtClean="0"/>
              <a:t>容器 </a:t>
            </a:r>
            <a:r>
              <a:rPr lang="en-US" altLang="zh-CN" sz="2400" dirty="0" smtClean="0"/>
              <a:t>(</a:t>
            </a:r>
            <a:r>
              <a:rPr lang="en-US" altLang="zh-CN" sz="2400" dirty="0" err="1" smtClean="0"/>
              <a:t>Hgroup</a:t>
            </a:r>
            <a:r>
              <a:rPr lang="en-US" altLang="zh-CN" sz="2400" dirty="0" smtClean="0"/>
              <a:t>/</a:t>
            </a:r>
            <a:r>
              <a:rPr lang="en-US" altLang="zh-CN" sz="2400" dirty="0" err="1" smtClean="0"/>
              <a:t>Vgroup</a:t>
            </a:r>
            <a:r>
              <a:rPr lang="en-US" altLang="zh-CN" sz="2400" dirty="0" smtClean="0"/>
              <a:t>)</a:t>
            </a:r>
            <a:endParaRPr lang="en-US" altLang="zh-CN" sz="2000" dirty="0" smtClean="0"/>
          </a:p>
          <a:p>
            <a:pPr lvl="1"/>
            <a:endParaRPr lang="en-US" altLang="zh-CN" sz="2000" dirty="0" smtClean="0"/>
          </a:p>
        </p:txBody>
      </p:sp>
      <p:pic>
        <p:nvPicPr>
          <p:cNvPr id="15362" name="Picture 2"/>
          <p:cNvPicPr>
            <a:picLocks noChangeAspect="1" noChangeArrowheads="1"/>
          </p:cNvPicPr>
          <p:nvPr/>
        </p:nvPicPr>
        <p:blipFill>
          <a:blip r:embed="rId2" cstate="print"/>
          <a:srcRect/>
          <a:stretch>
            <a:fillRect/>
          </a:stretch>
        </p:blipFill>
        <p:spPr bwMode="auto">
          <a:xfrm>
            <a:off x="457199" y="1828800"/>
            <a:ext cx="5465011" cy="42672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5181600" y="4038600"/>
            <a:ext cx="3343366"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err="1" smtClean="0"/>
              <a:t>SkinnableContainer</a:t>
            </a:r>
            <a:endParaRPr lang="en-US" altLang="zh-CN" sz="2000" dirty="0" smtClean="0"/>
          </a:p>
          <a:p>
            <a:pPr lvl="1"/>
            <a:endParaRPr lang="en-US" altLang="zh-CN" sz="2000" dirty="0" smtClean="0"/>
          </a:p>
        </p:txBody>
      </p:sp>
      <p:pic>
        <p:nvPicPr>
          <p:cNvPr id="16386" name="Picture 2"/>
          <p:cNvPicPr>
            <a:picLocks noChangeAspect="1" noChangeArrowheads="1"/>
          </p:cNvPicPr>
          <p:nvPr/>
        </p:nvPicPr>
        <p:blipFill>
          <a:blip r:embed="rId2" cstate="print"/>
          <a:srcRect/>
          <a:stretch>
            <a:fillRect/>
          </a:stretch>
        </p:blipFill>
        <p:spPr bwMode="auto">
          <a:xfrm>
            <a:off x="3733800" y="990600"/>
            <a:ext cx="5410200" cy="4200525"/>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0" y="5257800"/>
            <a:ext cx="4695825" cy="1419225"/>
          </a:xfrm>
          <a:prstGeom prst="rect">
            <a:avLst/>
          </a:prstGeom>
          <a:noFill/>
          <a:ln w="9525">
            <a:noFill/>
            <a:miter lim="800000"/>
            <a:headEnd/>
            <a:tailEnd/>
          </a:ln>
        </p:spPr>
      </p:pic>
      <p:pic>
        <p:nvPicPr>
          <p:cNvPr id="16388" name="Picture 4"/>
          <p:cNvPicPr>
            <a:picLocks noChangeAspect="1" noChangeArrowheads="1"/>
          </p:cNvPicPr>
          <p:nvPr/>
        </p:nvPicPr>
        <p:blipFill>
          <a:blip r:embed="rId4" cstate="print"/>
          <a:srcRect/>
          <a:stretch>
            <a:fillRect/>
          </a:stretch>
        </p:blipFill>
        <p:spPr bwMode="auto">
          <a:xfrm>
            <a:off x="609600" y="2667000"/>
            <a:ext cx="2181225" cy="93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皮肤文件的两个基本规则：</a:t>
            </a:r>
            <a:endParaRPr lang="en-US" altLang="zh-CN" sz="2400" dirty="0" smtClean="0"/>
          </a:p>
          <a:p>
            <a:pPr lvl="1"/>
            <a:r>
              <a:rPr lang="zh-CN" altLang="en-US" sz="2000" dirty="0" smtClean="0"/>
              <a:t>必须支持组件可能具有的所有状态</a:t>
            </a:r>
            <a:r>
              <a:rPr lang="en-US" altLang="zh-CN" sz="2000" dirty="0" smtClean="0"/>
              <a:t>(</a:t>
            </a:r>
            <a:r>
              <a:rPr lang="zh-CN" altLang="en-US" sz="2000" dirty="0" smtClean="0"/>
              <a:t>从</a:t>
            </a:r>
            <a:r>
              <a:rPr lang="en-US" altLang="zh-CN" sz="2000" dirty="0" smtClean="0"/>
              <a:t>API</a:t>
            </a:r>
            <a:r>
              <a:rPr lang="zh-CN" altLang="en-US" sz="2000" dirty="0" smtClean="0"/>
              <a:t>中可以找到想要支持的组件的所有状态</a:t>
            </a:r>
            <a:r>
              <a:rPr lang="en-US" altLang="zh-CN" sz="2000" dirty="0" smtClean="0"/>
              <a:t>)</a:t>
            </a:r>
          </a:p>
          <a:p>
            <a:pPr lvl="1"/>
            <a:r>
              <a:rPr lang="zh-CN" altLang="en-US" sz="2000" dirty="0" smtClean="0"/>
              <a:t>必须在名为</a:t>
            </a:r>
            <a:r>
              <a:rPr lang="en-US" altLang="zh-CN" sz="2000" dirty="0" err="1" smtClean="0"/>
              <a:t>contentGroup</a:t>
            </a:r>
            <a:r>
              <a:rPr lang="zh-CN" altLang="en-US" sz="2000" dirty="0" smtClean="0"/>
              <a:t>的皮肤内定义一个额外的容器。创建的所有东西都会放在这个容器中</a:t>
            </a:r>
            <a:r>
              <a:rPr lang="en-US" altLang="zh-CN" sz="2000" dirty="0" smtClean="0"/>
              <a:t>(Flex</a:t>
            </a:r>
            <a:r>
              <a:rPr lang="zh-CN" altLang="en-US" sz="2000" dirty="0" smtClean="0"/>
              <a:t>会寻找一个名为</a:t>
            </a:r>
            <a:r>
              <a:rPr lang="en-US" altLang="zh-CN" sz="2000" dirty="0" err="1" smtClean="0"/>
              <a:t>contentGroup</a:t>
            </a:r>
            <a:r>
              <a:rPr lang="zh-CN" altLang="en-US" sz="2000" dirty="0" smtClean="0"/>
              <a:t>的容器，然后才知道将与皮肤关联的视觉组件应该放到什么地方</a:t>
            </a:r>
            <a:r>
              <a:rPr lang="en-US" altLang="zh-CN" sz="2000" dirty="0" smtClean="0"/>
              <a:t>)</a:t>
            </a:r>
            <a:endParaRPr lang="en-US" altLang="zh-CN" sz="16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Panel</a:t>
            </a:r>
            <a:r>
              <a:rPr lang="zh-CN" altLang="en-US" sz="2400" dirty="0" smtClean="0"/>
              <a:t>容器</a:t>
            </a:r>
            <a:endParaRPr lang="en-US" altLang="zh-CN" sz="2400" dirty="0" smtClean="0"/>
          </a:p>
          <a:p>
            <a:pPr lvl="1"/>
            <a:r>
              <a:rPr lang="zh-CN" altLang="en-US" sz="2000" dirty="0" smtClean="0"/>
              <a:t>在窗口上添加了一个标题栏和状态栏，并且默认给其子对象绘制边框</a:t>
            </a:r>
            <a:endParaRPr lang="en-US" altLang="zh-CN" sz="2000" dirty="0" smtClean="0"/>
          </a:p>
          <a:p>
            <a:pPr lvl="1"/>
            <a:r>
              <a:rPr lang="zh-CN" altLang="en-US" sz="2000" dirty="0" smtClean="0"/>
              <a:t>默认使用</a:t>
            </a:r>
            <a:r>
              <a:rPr lang="en-US" altLang="zh-CN" sz="2000" dirty="0" err="1" smtClean="0"/>
              <a:t>BasicLayout</a:t>
            </a:r>
            <a:r>
              <a:rPr lang="zh-CN" altLang="en-US" sz="2000" dirty="0" smtClean="0"/>
              <a:t>布局，是</a:t>
            </a:r>
            <a:r>
              <a:rPr lang="en-US" altLang="zh-CN" sz="2000" dirty="0" err="1" smtClean="0"/>
              <a:t>SkinnableContainer</a:t>
            </a:r>
            <a:r>
              <a:rPr lang="zh-CN" altLang="en-US" sz="2000" dirty="0" smtClean="0"/>
              <a:t>的子类</a:t>
            </a:r>
            <a:endParaRPr lang="en-US" altLang="zh-CN" sz="2000" dirty="0" smtClean="0"/>
          </a:p>
          <a:p>
            <a:pPr lvl="1"/>
            <a:r>
              <a:rPr lang="zh-CN" altLang="en-US" sz="2000" dirty="0" smtClean="0"/>
              <a:t>支持</a:t>
            </a:r>
            <a:r>
              <a:rPr lang="en-US" altLang="zh-CN" sz="2000" dirty="0" err="1" smtClean="0"/>
              <a:t>ControlBar</a:t>
            </a:r>
            <a:r>
              <a:rPr lang="zh-CN" altLang="en-US" sz="2000" dirty="0" smtClean="0"/>
              <a:t>等特征</a:t>
            </a:r>
            <a:endParaRPr lang="en-US" altLang="zh-CN" sz="2000" dirty="0" smtClean="0"/>
          </a:p>
        </p:txBody>
      </p:sp>
      <p:pic>
        <p:nvPicPr>
          <p:cNvPr id="17410" name="Picture 2"/>
          <p:cNvPicPr>
            <a:picLocks noChangeAspect="1" noChangeArrowheads="1"/>
          </p:cNvPicPr>
          <p:nvPr/>
        </p:nvPicPr>
        <p:blipFill>
          <a:blip r:embed="rId2" cstate="print"/>
          <a:srcRect/>
          <a:stretch>
            <a:fillRect/>
          </a:stretch>
        </p:blipFill>
        <p:spPr bwMode="auto">
          <a:xfrm>
            <a:off x="381000" y="3505200"/>
            <a:ext cx="6581274" cy="205740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7010400" y="3429000"/>
            <a:ext cx="2133600" cy="15459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ApplicationControlBar</a:t>
            </a:r>
            <a:r>
              <a:rPr lang="zh-CN" altLang="en-US" sz="2400" dirty="0" smtClean="0"/>
              <a:t>容器</a:t>
            </a:r>
            <a:endParaRPr lang="en-US" altLang="zh-CN" sz="2400" dirty="0" smtClean="0"/>
          </a:p>
          <a:p>
            <a:pPr lvl="1"/>
            <a:endParaRPr lang="en-US" altLang="zh-CN" sz="2000" dirty="0" smtClean="0"/>
          </a:p>
        </p:txBody>
      </p:sp>
      <p:pic>
        <p:nvPicPr>
          <p:cNvPr id="18434" name="Picture 2"/>
          <p:cNvPicPr>
            <a:picLocks noChangeAspect="1" noChangeArrowheads="1"/>
          </p:cNvPicPr>
          <p:nvPr/>
        </p:nvPicPr>
        <p:blipFill>
          <a:blip r:embed="rId2" cstate="print"/>
          <a:srcRect/>
          <a:stretch>
            <a:fillRect/>
          </a:stretch>
        </p:blipFill>
        <p:spPr bwMode="auto">
          <a:xfrm>
            <a:off x="457200" y="1828800"/>
            <a:ext cx="7010400" cy="2552505"/>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762000" y="4724400"/>
            <a:ext cx="6019800" cy="15977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DataGroup</a:t>
            </a:r>
            <a:r>
              <a:rPr lang="zh-CN" altLang="en-US" sz="2400" dirty="0" smtClean="0"/>
              <a:t>和</a:t>
            </a:r>
            <a:r>
              <a:rPr lang="en-US" altLang="zh-CN" sz="2400" dirty="0" err="1" smtClean="0"/>
              <a:t>SkinnableDataContainer</a:t>
            </a:r>
            <a:endParaRPr lang="en-US" altLang="zh-CN" sz="2400" dirty="0" smtClean="0"/>
          </a:p>
          <a:p>
            <a:pPr lvl="1"/>
            <a:r>
              <a:rPr lang="zh-CN" altLang="en-US" sz="2000" dirty="0" smtClean="0"/>
              <a:t>结合渲染器以可视方式显示数据</a:t>
            </a:r>
            <a:endParaRPr lang="en-US" altLang="zh-CN" sz="2000" dirty="0" smtClean="0"/>
          </a:p>
          <a:p>
            <a:pPr marL="342900" lvl="1" indent="-342900">
              <a:buFont typeface="Arial" pitchFamily="34" charset="0"/>
              <a:buChar char="•"/>
            </a:pPr>
            <a:r>
              <a:rPr lang="zh-CN" altLang="en-US" sz="2400" dirty="0" smtClean="0"/>
              <a:t>两个基本的渲染器</a:t>
            </a:r>
            <a:endParaRPr lang="en-US" altLang="zh-CN" sz="2400" dirty="0" smtClean="0"/>
          </a:p>
          <a:p>
            <a:pPr lvl="1"/>
            <a:r>
              <a:rPr lang="en-US" altLang="zh-CN" sz="2000" dirty="0" err="1" smtClean="0"/>
              <a:t>spark.skins.default.DefaultItemRender</a:t>
            </a:r>
            <a:r>
              <a:rPr lang="en-US" altLang="zh-CN" sz="2000" dirty="0" smtClean="0"/>
              <a:t> </a:t>
            </a:r>
            <a:r>
              <a:rPr lang="zh-CN" altLang="en-US" sz="2000" dirty="0" smtClean="0"/>
              <a:t>将数据显示为简单文本</a:t>
            </a:r>
            <a:endParaRPr lang="en-US" altLang="zh-CN" sz="2000" dirty="0" smtClean="0"/>
          </a:p>
          <a:p>
            <a:pPr lvl="1"/>
            <a:r>
              <a:rPr lang="en-US" altLang="zh-CN" sz="2000" dirty="0" err="1" smtClean="0"/>
              <a:t>spark.skins.default.DefaultComplexItemRender</a:t>
            </a:r>
            <a:r>
              <a:rPr lang="en-US" altLang="zh-CN" sz="2000" dirty="0" smtClean="0"/>
              <a:t> </a:t>
            </a:r>
            <a:r>
              <a:rPr lang="zh-CN" altLang="en-US" sz="2000" dirty="0" smtClean="0"/>
              <a:t>将数据显示为</a:t>
            </a:r>
            <a:r>
              <a:rPr lang="en-US" altLang="zh-CN" sz="2000" dirty="0" smtClean="0"/>
              <a:t>Group</a:t>
            </a:r>
            <a:r>
              <a:rPr lang="zh-CN" altLang="en-US" sz="2000" dirty="0" smtClean="0"/>
              <a:t>容器内的组件。只有当数据包含视觉组件</a:t>
            </a:r>
            <a:r>
              <a:rPr lang="en-US" altLang="zh-CN" sz="2000" dirty="0" smtClean="0"/>
              <a:t>(</a:t>
            </a:r>
            <a:r>
              <a:rPr lang="zh-CN" altLang="en-US" sz="2000" dirty="0" smtClean="0"/>
              <a:t>按钮、图片等</a:t>
            </a:r>
            <a:r>
              <a:rPr lang="en-US" altLang="zh-CN" sz="2000" dirty="0" smtClean="0"/>
              <a:t>)</a:t>
            </a:r>
            <a:r>
              <a:rPr lang="zh-CN" altLang="en-US" sz="2000" dirty="0" smtClean="0"/>
              <a:t>时才有效</a:t>
            </a:r>
            <a:endParaRPr lang="en-US" altLang="zh-CN" sz="2000" dirty="0" smtClean="0"/>
          </a:p>
          <a:p>
            <a:pPr marL="342900" lvl="1" indent="-342900">
              <a:buFont typeface="Arial" pitchFamily="34" charset="0"/>
              <a:buChar char="•"/>
            </a:pPr>
            <a:r>
              <a:rPr lang="en-US" altLang="zh-CN" sz="2400" dirty="0" err="1" smtClean="0"/>
              <a:t>DefaultItemRender</a:t>
            </a:r>
            <a:endParaRPr lang="en-US" altLang="zh-CN" sz="2400" dirty="0" smtClean="0"/>
          </a:p>
        </p:txBody>
      </p:sp>
      <p:pic>
        <p:nvPicPr>
          <p:cNvPr id="19458" name="Picture 2"/>
          <p:cNvPicPr>
            <a:picLocks noChangeAspect="1" noChangeArrowheads="1"/>
          </p:cNvPicPr>
          <p:nvPr/>
        </p:nvPicPr>
        <p:blipFill>
          <a:blip r:embed="rId2" cstate="print"/>
          <a:srcRect/>
          <a:stretch>
            <a:fillRect/>
          </a:stretch>
        </p:blipFill>
        <p:spPr bwMode="auto">
          <a:xfrm>
            <a:off x="1143000" y="3886200"/>
            <a:ext cx="5505450" cy="2695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 (C</a:t>
            </a:r>
            <a:r>
              <a:rPr lang="en-US" altLang="zh-CN" sz="3200" dirty="0" smtClean="0"/>
              <a:t>ont.)</a:t>
            </a:r>
            <a:endParaRPr lang="en-US" sz="3200" dirty="0"/>
          </a:p>
        </p:txBody>
      </p:sp>
      <p:sp>
        <p:nvSpPr>
          <p:cNvPr id="3" name="Content Placeholder 2"/>
          <p:cNvSpPr>
            <a:spLocks noGrp="1"/>
          </p:cNvSpPr>
          <p:nvPr>
            <p:ph idx="1"/>
          </p:nvPr>
        </p:nvSpPr>
        <p:spPr/>
        <p:txBody>
          <a:bodyPr>
            <a:normAutofit/>
          </a:bodyPr>
          <a:lstStyle/>
          <a:p>
            <a:r>
              <a:rPr lang="zh-CN" altLang="en-US" sz="2400" dirty="0" smtClean="0"/>
              <a:t>自定义体验</a:t>
            </a:r>
            <a:endParaRPr lang="en-US" altLang="zh-CN" sz="2400" dirty="0" smtClean="0"/>
          </a:p>
          <a:p>
            <a:r>
              <a:rPr lang="zh-CN" altLang="en-US" sz="2400" dirty="0" smtClean="0"/>
              <a:t>使用效果</a:t>
            </a:r>
            <a:endParaRPr lang="en-US" altLang="zh-CN" sz="2400" dirty="0" smtClean="0"/>
          </a:p>
          <a:p>
            <a:r>
              <a:rPr lang="zh-CN" altLang="en-US" sz="2400" dirty="0" smtClean="0"/>
              <a:t>拖放</a:t>
            </a:r>
            <a:endParaRPr lang="en-US" altLang="zh-CN" sz="2400" dirty="0" smtClean="0"/>
          </a:p>
          <a:p>
            <a:r>
              <a:rPr lang="zh-CN" altLang="en-US" sz="2400" dirty="0" smtClean="0"/>
              <a:t>探索</a:t>
            </a:r>
            <a:r>
              <a:rPr lang="en-US" altLang="zh-CN" sz="2400" dirty="0" smtClean="0"/>
              <a:t>Flex</a:t>
            </a:r>
            <a:r>
              <a:rPr lang="zh-CN" altLang="en-US" sz="2400" dirty="0" smtClean="0"/>
              <a:t>图表</a:t>
            </a:r>
            <a:endParaRPr lang="en-US" altLang="zh-CN" sz="2400" dirty="0" smtClean="0"/>
          </a:p>
          <a:p>
            <a:r>
              <a:rPr lang="zh-CN" altLang="en-US" sz="2400" dirty="0" smtClean="0"/>
              <a:t>调试与测试</a:t>
            </a:r>
            <a:endParaRPr lang="en-US" altLang="zh-CN" sz="2400" dirty="0" smtClean="0"/>
          </a:p>
          <a:p>
            <a:r>
              <a:rPr lang="zh-CN" altLang="en-US" sz="2400" dirty="0" smtClean="0"/>
              <a:t>项目收尾</a:t>
            </a:r>
            <a:endParaRPr lang="en-US" altLang="zh-CN" sz="2400"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DefaultComplexItemRender</a:t>
            </a:r>
            <a:endParaRPr lang="en-US" altLang="zh-CN" sz="2000" dirty="0" smtClean="0"/>
          </a:p>
        </p:txBody>
      </p:sp>
      <p:pic>
        <p:nvPicPr>
          <p:cNvPr id="20485" name="Picture 5"/>
          <p:cNvPicPr>
            <a:picLocks noChangeAspect="1" noChangeArrowheads="1"/>
          </p:cNvPicPr>
          <p:nvPr/>
        </p:nvPicPr>
        <p:blipFill>
          <a:blip r:embed="rId2" cstate="print"/>
          <a:srcRect/>
          <a:stretch>
            <a:fillRect/>
          </a:stretch>
        </p:blipFill>
        <p:spPr bwMode="auto">
          <a:xfrm>
            <a:off x="3800475" y="2805113"/>
            <a:ext cx="1543050" cy="1247775"/>
          </a:xfrm>
          <a:prstGeom prst="rect">
            <a:avLst/>
          </a:prstGeom>
          <a:noFill/>
          <a:ln w="9525">
            <a:noFill/>
            <a:miter lim="800000"/>
            <a:headEnd/>
            <a:tailEnd/>
          </a:ln>
        </p:spPr>
      </p:pic>
      <p:pic>
        <p:nvPicPr>
          <p:cNvPr id="20486" name="Picture 6"/>
          <p:cNvPicPr>
            <a:picLocks noChangeAspect="1" noChangeArrowheads="1"/>
          </p:cNvPicPr>
          <p:nvPr/>
        </p:nvPicPr>
        <p:blipFill>
          <a:blip r:embed="rId2" cstate="print"/>
          <a:srcRect/>
          <a:stretch>
            <a:fillRect/>
          </a:stretch>
        </p:blipFill>
        <p:spPr bwMode="auto">
          <a:xfrm>
            <a:off x="2971800" y="4953001"/>
            <a:ext cx="1978873" cy="1600200"/>
          </a:xfrm>
          <a:prstGeom prst="rect">
            <a:avLst/>
          </a:prstGeom>
          <a:noFill/>
          <a:ln w="9525">
            <a:noFill/>
            <a:miter lim="800000"/>
            <a:headEnd/>
            <a:tailEnd/>
          </a:ln>
        </p:spPr>
      </p:pic>
      <p:pic>
        <p:nvPicPr>
          <p:cNvPr id="20487" name="Picture 7"/>
          <p:cNvPicPr>
            <a:picLocks noChangeAspect="1" noChangeArrowheads="1"/>
          </p:cNvPicPr>
          <p:nvPr/>
        </p:nvPicPr>
        <p:blipFill>
          <a:blip r:embed="rId3" cstate="print"/>
          <a:srcRect/>
          <a:stretch>
            <a:fillRect/>
          </a:stretch>
        </p:blipFill>
        <p:spPr bwMode="auto">
          <a:xfrm>
            <a:off x="685800" y="1600200"/>
            <a:ext cx="5514975" cy="3248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DividedBox</a:t>
            </a:r>
            <a:r>
              <a:rPr lang="zh-CN" altLang="en-US" sz="2400" dirty="0" smtClean="0"/>
              <a:t>、</a:t>
            </a:r>
            <a:r>
              <a:rPr lang="en-US" altLang="zh-CN" sz="2400" dirty="0" smtClean="0"/>
              <a:t> </a:t>
            </a:r>
            <a:r>
              <a:rPr lang="en-US" altLang="zh-CN" sz="2400" dirty="0" err="1" smtClean="0"/>
              <a:t>HDividedBox</a:t>
            </a:r>
            <a:r>
              <a:rPr lang="zh-CN" altLang="en-US" sz="2400" dirty="0" smtClean="0"/>
              <a:t>和</a:t>
            </a:r>
            <a:r>
              <a:rPr lang="en-US" altLang="zh-CN" sz="2400" dirty="0" smtClean="0"/>
              <a:t> </a:t>
            </a:r>
            <a:r>
              <a:rPr lang="en-US" altLang="zh-CN" sz="2400" dirty="0" err="1" smtClean="0"/>
              <a:t>VDividedBox</a:t>
            </a:r>
            <a:r>
              <a:rPr lang="zh-CN" altLang="en-US" sz="2400" dirty="0" smtClean="0"/>
              <a:t>容器</a:t>
            </a:r>
            <a:endParaRPr lang="en-US" altLang="zh-CN" sz="2400" dirty="0" smtClean="0"/>
          </a:p>
        </p:txBody>
      </p:sp>
      <p:pic>
        <p:nvPicPr>
          <p:cNvPr id="21507" name="Picture 3"/>
          <p:cNvPicPr>
            <a:picLocks noChangeAspect="1" noChangeArrowheads="1"/>
          </p:cNvPicPr>
          <p:nvPr/>
        </p:nvPicPr>
        <p:blipFill>
          <a:blip r:embed="rId2" cstate="print"/>
          <a:srcRect/>
          <a:stretch>
            <a:fillRect/>
          </a:stretch>
        </p:blipFill>
        <p:spPr bwMode="auto">
          <a:xfrm>
            <a:off x="228600" y="1676400"/>
            <a:ext cx="4922423" cy="5029200"/>
          </a:xfrm>
          <a:prstGeom prst="rect">
            <a:avLst/>
          </a:prstGeom>
          <a:noFill/>
          <a:ln w="9525">
            <a:noFill/>
            <a:miter lim="800000"/>
            <a:headEnd/>
            <a:tailEnd/>
          </a:ln>
        </p:spPr>
      </p:pic>
      <p:pic>
        <p:nvPicPr>
          <p:cNvPr id="21508" name="Picture 4"/>
          <p:cNvPicPr>
            <a:picLocks noChangeAspect="1" noChangeArrowheads="1"/>
          </p:cNvPicPr>
          <p:nvPr/>
        </p:nvPicPr>
        <p:blipFill>
          <a:blip r:embed="rId3" cstate="print"/>
          <a:srcRect/>
          <a:stretch>
            <a:fillRect/>
          </a:stretch>
        </p:blipFill>
        <p:spPr bwMode="auto">
          <a:xfrm>
            <a:off x="5638800" y="2133599"/>
            <a:ext cx="3124200" cy="35106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Form</a:t>
            </a:r>
            <a:r>
              <a:rPr lang="zh-CN" altLang="en-US" sz="2400" dirty="0" smtClean="0"/>
              <a:t>容器包含：</a:t>
            </a:r>
            <a:endParaRPr lang="en-US" altLang="zh-CN" sz="2400" dirty="0" smtClean="0"/>
          </a:p>
          <a:p>
            <a:pPr lvl="1"/>
            <a:r>
              <a:rPr lang="en-US" altLang="zh-CN" sz="2000" dirty="0" smtClean="0"/>
              <a:t>Form</a:t>
            </a:r>
            <a:r>
              <a:rPr lang="zh-CN" altLang="en-US" sz="2000" dirty="0" smtClean="0"/>
              <a:t>主容器</a:t>
            </a:r>
            <a:endParaRPr lang="en-US" altLang="zh-CN" sz="2000" dirty="0" smtClean="0"/>
          </a:p>
          <a:p>
            <a:pPr lvl="1"/>
            <a:r>
              <a:rPr lang="en-US" altLang="zh-CN" sz="2000" dirty="0" err="1" smtClean="0"/>
              <a:t>FormHeader</a:t>
            </a:r>
            <a:r>
              <a:rPr lang="en-US" altLang="zh-CN" sz="2000" dirty="0" smtClean="0"/>
              <a:t> </a:t>
            </a:r>
            <a:r>
              <a:rPr lang="zh-CN" altLang="en-US" sz="2000" dirty="0" smtClean="0"/>
              <a:t>可选组件，用于为表单中相应分组添加标题</a:t>
            </a:r>
            <a:endParaRPr lang="en-US" altLang="zh-CN" sz="2000" dirty="0" smtClean="0"/>
          </a:p>
          <a:p>
            <a:pPr lvl="1"/>
            <a:r>
              <a:rPr lang="en-US" altLang="zh-CN" sz="2000" dirty="0" err="1" smtClean="0"/>
              <a:t>FormItem</a:t>
            </a:r>
            <a:r>
              <a:rPr lang="en-US" altLang="zh-CN" sz="2000" dirty="0" smtClean="0"/>
              <a:t> </a:t>
            </a:r>
            <a:r>
              <a:rPr lang="zh-CN" altLang="en-US" sz="2000" dirty="0" smtClean="0"/>
              <a:t>用于将文本域每个表单输入字段关联的组件</a:t>
            </a:r>
            <a:endParaRPr lang="en-US" altLang="zh-CN" sz="2000" dirty="0" smtClean="0"/>
          </a:p>
        </p:txBody>
      </p:sp>
      <p:pic>
        <p:nvPicPr>
          <p:cNvPr id="22530" name="Picture 2"/>
          <p:cNvPicPr>
            <a:picLocks noChangeAspect="1" noChangeArrowheads="1"/>
          </p:cNvPicPr>
          <p:nvPr/>
        </p:nvPicPr>
        <p:blipFill>
          <a:blip r:embed="rId2" cstate="print"/>
          <a:srcRect/>
          <a:stretch>
            <a:fillRect/>
          </a:stretch>
        </p:blipFill>
        <p:spPr bwMode="auto">
          <a:xfrm>
            <a:off x="304800" y="2971800"/>
            <a:ext cx="5145673" cy="304800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5715000" y="3962400"/>
            <a:ext cx="3269837"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布局和容器</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Grid</a:t>
            </a:r>
            <a:r>
              <a:rPr lang="zh-CN" altLang="en-US" sz="2400" dirty="0" smtClean="0"/>
              <a:t>容器</a:t>
            </a:r>
            <a:endParaRPr lang="en-US" altLang="zh-CN" sz="2400" dirty="0" smtClean="0"/>
          </a:p>
        </p:txBody>
      </p:sp>
      <p:pic>
        <p:nvPicPr>
          <p:cNvPr id="23554" name="Picture 2"/>
          <p:cNvPicPr>
            <a:picLocks noChangeAspect="1" noChangeArrowheads="1"/>
          </p:cNvPicPr>
          <p:nvPr/>
        </p:nvPicPr>
        <p:blipFill>
          <a:blip r:embed="rId2" cstate="print"/>
          <a:srcRect/>
          <a:stretch>
            <a:fillRect/>
          </a:stretch>
        </p:blipFill>
        <p:spPr bwMode="auto">
          <a:xfrm>
            <a:off x="381000" y="1752600"/>
            <a:ext cx="5048250" cy="3810000"/>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6096000" y="1828800"/>
            <a:ext cx="2631233"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组件</a:t>
            </a:r>
            <a:r>
              <a:rPr lang="en-US" altLang="zh-CN" sz="2400" dirty="0" smtClean="0"/>
              <a:t>ID</a:t>
            </a:r>
            <a:r>
              <a:rPr lang="zh-CN" altLang="en-US" sz="2400" dirty="0" smtClean="0"/>
              <a:t>特性</a:t>
            </a:r>
            <a:endParaRPr lang="en-US" altLang="zh-CN" sz="2400" dirty="0" smtClean="0"/>
          </a:p>
          <a:p>
            <a:pPr lvl="1"/>
            <a:r>
              <a:rPr lang="en-US" altLang="zh-CN" sz="2000" dirty="0" smtClean="0"/>
              <a:t>MXML</a:t>
            </a:r>
            <a:r>
              <a:rPr lang="zh-CN" altLang="en-US" sz="2000" dirty="0" smtClean="0"/>
              <a:t>组件的</a:t>
            </a:r>
            <a:r>
              <a:rPr lang="en-US" altLang="zh-CN" sz="2000" dirty="0" smtClean="0"/>
              <a:t>id</a:t>
            </a:r>
            <a:r>
              <a:rPr lang="zh-CN" altLang="en-US" sz="2000" dirty="0" smtClean="0"/>
              <a:t>特性是</a:t>
            </a:r>
            <a:r>
              <a:rPr lang="en-US" altLang="zh-CN" sz="2000" dirty="0" err="1" smtClean="0"/>
              <a:t>ActionScript</a:t>
            </a:r>
            <a:r>
              <a:rPr lang="zh-CN" altLang="en-US" sz="2000" dirty="0" smtClean="0"/>
              <a:t>代码用来访问组件所包含值的重要途径，可以像访问其它任何变量一样访问该特性</a:t>
            </a:r>
            <a:endParaRPr lang="en-US" altLang="zh-CN" sz="2000" dirty="0" smtClean="0"/>
          </a:p>
          <a:p>
            <a:pPr marL="342900" lvl="1" indent="-342900">
              <a:buFont typeface="Arial" pitchFamily="34" charset="0"/>
              <a:buChar char="•"/>
            </a:pPr>
            <a:r>
              <a:rPr lang="en-US" altLang="zh-CN" sz="2400" dirty="0" smtClean="0"/>
              <a:t>Text</a:t>
            </a:r>
            <a:r>
              <a:rPr lang="zh-CN" altLang="en-US" sz="2400" dirty="0" smtClean="0"/>
              <a:t>控件</a:t>
            </a:r>
            <a:endParaRPr lang="en-US" altLang="zh-CN" sz="2400" dirty="0" smtClean="0"/>
          </a:p>
          <a:p>
            <a:pPr lvl="1"/>
            <a:r>
              <a:rPr lang="en-US" altLang="zh-CN" sz="2000" dirty="0" err="1" smtClean="0"/>
              <a:t>valueCommit</a:t>
            </a:r>
            <a:r>
              <a:rPr lang="zh-CN" altLang="en-US" sz="2000" dirty="0" smtClean="0"/>
              <a:t>事件</a:t>
            </a:r>
            <a:endParaRPr lang="en-US" altLang="zh-CN" sz="2000" dirty="0" smtClean="0"/>
          </a:p>
        </p:txBody>
      </p:sp>
      <p:pic>
        <p:nvPicPr>
          <p:cNvPr id="1026" name="Picture 2"/>
          <p:cNvPicPr>
            <a:picLocks noChangeAspect="1" noChangeArrowheads="1"/>
          </p:cNvPicPr>
          <p:nvPr/>
        </p:nvPicPr>
        <p:blipFill>
          <a:blip r:embed="rId2" cstate="print"/>
          <a:srcRect/>
          <a:stretch>
            <a:fillRect/>
          </a:stretch>
        </p:blipFill>
        <p:spPr bwMode="auto">
          <a:xfrm>
            <a:off x="3305175" y="2286000"/>
            <a:ext cx="5838825" cy="41303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Text</a:t>
            </a:r>
            <a:r>
              <a:rPr lang="zh-CN" altLang="en-US" sz="2400" dirty="0" smtClean="0"/>
              <a:t>控件实例</a:t>
            </a:r>
            <a:endParaRPr lang="en-US" altLang="zh-CN" sz="2400" dirty="0" smtClean="0"/>
          </a:p>
        </p:txBody>
      </p:sp>
      <p:pic>
        <p:nvPicPr>
          <p:cNvPr id="4099" name="Picture 3"/>
          <p:cNvPicPr>
            <a:picLocks noChangeAspect="1" noChangeArrowheads="1"/>
          </p:cNvPicPr>
          <p:nvPr/>
        </p:nvPicPr>
        <p:blipFill>
          <a:blip r:embed="rId2" cstate="print"/>
          <a:srcRect/>
          <a:stretch>
            <a:fillRect/>
          </a:stretch>
        </p:blipFill>
        <p:spPr bwMode="auto">
          <a:xfrm>
            <a:off x="304800" y="1752600"/>
            <a:ext cx="5938288" cy="3962400"/>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6400800" y="1981200"/>
            <a:ext cx="2743200" cy="25697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Date</a:t>
            </a:r>
            <a:r>
              <a:rPr lang="zh-CN" altLang="en-US" sz="2400" dirty="0" smtClean="0"/>
              <a:t>控件</a:t>
            </a:r>
            <a:endParaRPr lang="en-US" altLang="zh-CN" sz="2400" dirty="0" smtClean="0"/>
          </a:p>
          <a:p>
            <a:pPr lvl="1"/>
            <a:r>
              <a:rPr lang="en-US" altLang="zh-CN" sz="2000" dirty="0" smtClean="0"/>
              <a:t>change</a:t>
            </a:r>
            <a:r>
              <a:rPr lang="zh-CN" altLang="en-US" sz="2000" dirty="0" smtClean="0"/>
              <a:t>事件</a:t>
            </a:r>
            <a:endParaRPr lang="en-US" altLang="zh-CN" sz="2000" dirty="0" smtClean="0"/>
          </a:p>
        </p:txBody>
      </p:sp>
      <p:pic>
        <p:nvPicPr>
          <p:cNvPr id="2050" name="Picture 2"/>
          <p:cNvPicPr>
            <a:picLocks noChangeAspect="1" noChangeArrowheads="1"/>
          </p:cNvPicPr>
          <p:nvPr/>
        </p:nvPicPr>
        <p:blipFill>
          <a:blip r:embed="rId2" cstate="print"/>
          <a:srcRect/>
          <a:stretch>
            <a:fillRect/>
          </a:stretch>
        </p:blipFill>
        <p:spPr bwMode="auto">
          <a:xfrm>
            <a:off x="914400" y="2362200"/>
            <a:ext cx="7115577"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Date</a:t>
            </a:r>
            <a:r>
              <a:rPr lang="zh-CN" altLang="en-US" sz="2400" dirty="0" smtClean="0"/>
              <a:t>控件实例</a:t>
            </a:r>
            <a:endParaRPr lang="en-US" altLang="zh-CN" sz="2400" dirty="0" smtClean="0"/>
          </a:p>
        </p:txBody>
      </p:sp>
      <p:pic>
        <p:nvPicPr>
          <p:cNvPr id="5123" name="Picture 3"/>
          <p:cNvPicPr>
            <a:picLocks noChangeAspect="1" noChangeArrowheads="1"/>
          </p:cNvPicPr>
          <p:nvPr/>
        </p:nvPicPr>
        <p:blipFill>
          <a:blip r:embed="rId2" cstate="print"/>
          <a:srcRect/>
          <a:stretch>
            <a:fillRect/>
          </a:stretch>
        </p:blipFill>
        <p:spPr bwMode="auto">
          <a:xfrm>
            <a:off x="152400" y="1981200"/>
            <a:ext cx="6438900" cy="2971800"/>
          </a:xfrm>
          <a:prstGeom prst="rect">
            <a:avLst/>
          </a:prstGeom>
          <a:noFill/>
          <a:ln w="9525">
            <a:noFill/>
            <a:miter lim="800000"/>
            <a:headEnd/>
            <a:tailEnd/>
          </a:ln>
        </p:spPr>
      </p:pic>
      <p:pic>
        <p:nvPicPr>
          <p:cNvPr id="5124" name="Picture 4"/>
          <p:cNvPicPr>
            <a:picLocks noChangeAspect="1" noChangeArrowheads="1"/>
          </p:cNvPicPr>
          <p:nvPr/>
        </p:nvPicPr>
        <p:blipFill>
          <a:blip r:embed="rId3" cstate="print"/>
          <a:srcRect/>
          <a:stretch>
            <a:fillRect/>
          </a:stretch>
        </p:blipFill>
        <p:spPr bwMode="auto">
          <a:xfrm>
            <a:off x="7086600" y="1828800"/>
            <a:ext cx="1905000" cy="27821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Numeric</a:t>
            </a:r>
            <a:r>
              <a:rPr lang="zh-CN" altLang="en-US" sz="2400" dirty="0" smtClean="0"/>
              <a:t>控件</a:t>
            </a:r>
            <a:endParaRPr lang="en-US" altLang="zh-CN" sz="2400" dirty="0" smtClean="0"/>
          </a:p>
          <a:p>
            <a:pPr lvl="1"/>
            <a:r>
              <a:rPr lang="en-US" altLang="zh-CN" sz="2000" dirty="0" smtClean="0"/>
              <a:t>change</a:t>
            </a:r>
            <a:r>
              <a:rPr lang="zh-CN" altLang="en-US" sz="2000" dirty="0" smtClean="0"/>
              <a:t>事件</a:t>
            </a:r>
            <a:endParaRPr lang="en-US" altLang="zh-CN" sz="2000" dirty="0" smtClean="0"/>
          </a:p>
        </p:txBody>
      </p:sp>
      <p:pic>
        <p:nvPicPr>
          <p:cNvPr id="3074" name="Picture 2"/>
          <p:cNvPicPr>
            <a:picLocks noChangeAspect="1" noChangeArrowheads="1"/>
          </p:cNvPicPr>
          <p:nvPr/>
        </p:nvPicPr>
        <p:blipFill>
          <a:blip r:embed="rId2" cstate="print"/>
          <a:srcRect/>
          <a:stretch>
            <a:fillRect/>
          </a:stretch>
        </p:blipFill>
        <p:spPr bwMode="auto">
          <a:xfrm>
            <a:off x="1066800" y="2133600"/>
            <a:ext cx="7207531"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990600"/>
            <a:ext cx="8229600" cy="5715000"/>
          </a:xfrm>
        </p:spPr>
        <p:txBody>
          <a:bodyPr>
            <a:normAutofit/>
          </a:bodyPr>
          <a:lstStyle/>
          <a:p>
            <a:pPr marL="342900" lvl="1" indent="-342900">
              <a:buFont typeface="Arial" pitchFamily="34" charset="0"/>
              <a:buChar char="•"/>
            </a:pPr>
            <a:r>
              <a:rPr lang="en-US" altLang="zh-CN" sz="2400" dirty="0" smtClean="0"/>
              <a:t>Numeric</a:t>
            </a:r>
            <a:r>
              <a:rPr lang="zh-CN" altLang="en-US" sz="2400" dirty="0" smtClean="0"/>
              <a:t>控件实例</a:t>
            </a:r>
            <a:endParaRPr lang="en-US" altLang="zh-CN" sz="2400" dirty="0" smtClean="0"/>
          </a:p>
          <a:p>
            <a:pPr lvl="1"/>
            <a:endParaRPr lang="en-US" altLang="zh-CN" sz="2000" dirty="0" smtClean="0"/>
          </a:p>
        </p:txBody>
      </p:sp>
      <p:pic>
        <p:nvPicPr>
          <p:cNvPr id="6146" name="Picture 2"/>
          <p:cNvPicPr>
            <a:picLocks noChangeAspect="1" noChangeArrowheads="1"/>
          </p:cNvPicPr>
          <p:nvPr/>
        </p:nvPicPr>
        <p:blipFill>
          <a:blip r:embed="rId2" cstate="print"/>
          <a:srcRect/>
          <a:stretch>
            <a:fillRect/>
          </a:stretch>
        </p:blipFill>
        <p:spPr bwMode="auto">
          <a:xfrm>
            <a:off x="381000" y="1562100"/>
            <a:ext cx="5495925" cy="52959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6095999" y="2438400"/>
            <a:ext cx="3069771"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从零开始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建立编译环境</a:t>
            </a:r>
            <a:endParaRPr lang="en-US" altLang="zh-CN" sz="2400" dirty="0" smtClean="0"/>
          </a:p>
          <a:p>
            <a:pPr lvl="1"/>
            <a:r>
              <a:rPr lang="zh-CN" altLang="en-US" sz="2000" dirty="0" smtClean="0"/>
              <a:t>安装</a:t>
            </a:r>
            <a:r>
              <a:rPr lang="en-US" altLang="zh-CN" sz="2000" dirty="0" smtClean="0"/>
              <a:t>JRE </a:t>
            </a:r>
            <a:r>
              <a:rPr lang="zh-CN" altLang="en-US" sz="2000" dirty="0" smtClean="0"/>
              <a:t>（版本大于</a:t>
            </a:r>
            <a:r>
              <a:rPr lang="en-US" altLang="zh-CN" sz="2000" dirty="0" smtClean="0"/>
              <a:t>JRE1.4.2_06</a:t>
            </a:r>
            <a:r>
              <a:rPr lang="zh-CN" altLang="en-US" sz="2000" dirty="0" smtClean="0"/>
              <a:t>）</a:t>
            </a:r>
            <a:endParaRPr lang="en-US" altLang="zh-CN" sz="2000" dirty="0" smtClean="0"/>
          </a:p>
          <a:p>
            <a:pPr lvl="1"/>
            <a:r>
              <a:rPr lang="zh-CN" altLang="en-US" sz="2000" dirty="0" smtClean="0"/>
              <a:t>安装</a:t>
            </a:r>
            <a:r>
              <a:rPr lang="en-US" altLang="zh-CN" sz="2000" dirty="0" smtClean="0"/>
              <a:t>Flex SDK</a:t>
            </a:r>
            <a:r>
              <a:rPr lang="zh-CN" altLang="en-US" sz="2000" dirty="0" smtClean="0"/>
              <a:t>到某个目录</a:t>
            </a:r>
            <a:r>
              <a:rPr lang="en-US" altLang="zh-CN" sz="2000" dirty="0" smtClean="0"/>
              <a:t>(</a:t>
            </a:r>
            <a:r>
              <a:rPr lang="zh-CN" altLang="en-US" sz="2000" dirty="0" smtClean="0"/>
              <a:t>比如</a:t>
            </a:r>
            <a:r>
              <a:rPr lang="en-US" altLang="zh-CN" sz="2000" dirty="0" smtClean="0"/>
              <a:t>C:\Flex)</a:t>
            </a:r>
          </a:p>
          <a:p>
            <a:pPr lvl="2"/>
            <a:r>
              <a:rPr lang="en-US" altLang="zh-CN" sz="2000" dirty="0" smtClean="0"/>
              <a:t>http://opensource.adobe.com/wiki/display/flexsdk/</a:t>
            </a:r>
          </a:p>
          <a:p>
            <a:pPr lvl="1"/>
            <a:r>
              <a:rPr lang="zh-CN" altLang="en-US" sz="2000" dirty="0" smtClean="0"/>
              <a:t>如果安装了</a:t>
            </a:r>
            <a:r>
              <a:rPr lang="en-US" altLang="zh-CN" sz="2000" dirty="0" smtClean="0"/>
              <a:t>Flash Player</a:t>
            </a:r>
            <a:r>
              <a:rPr lang="zh-CN" altLang="en-US" sz="2000" dirty="0" smtClean="0"/>
              <a:t>，删除它，然后安装</a:t>
            </a:r>
            <a:r>
              <a:rPr lang="en-US" altLang="zh-CN" sz="2000" dirty="0" smtClean="0"/>
              <a:t>debug</a:t>
            </a:r>
            <a:r>
              <a:rPr lang="zh-CN" altLang="en-US" sz="2000" dirty="0" smtClean="0"/>
              <a:t>版本的</a:t>
            </a:r>
            <a:r>
              <a:rPr lang="en-US" altLang="zh-CN" sz="2000" dirty="0" smtClean="0"/>
              <a:t>Flash Player</a:t>
            </a:r>
            <a:r>
              <a:rPr lang="zh-CN" altLang="en-US" sz="2000" dirty="0" smtClean="0"/>
              <a:t>。他们位于</a:t>
            </a:r>
            <a:r>
              <a:rPr lang="en-US" altLang="zh-CN" sz="2000" dirty="0" smtClean="0"/>
              <a:t>Flex SDK</a:t>
            </a:r>
            <a:r>
              <a:rPr lang="zh-CN" altLang="en-US" sz="2000" dirty="0" smtClean="0"/>
              <a:t>的</a:t>
            </a:r>
            <a:r>
              <a:rPr lang="en-US" altLang="zh-CN" sz="2000" dirty="0" smtClean="0"/>
              <a:t>runtimes/player</a:t>
            </a:r>
            <a:r>
              <a:rPr lang="zh-CN" altLang="en-US" sz="2000" dirty="0" smtClean="0"/>
              <a:t>文件夹中</a:t>
            </a:r>
            <a:endParaRPr lang="en-US" altLang="zh-CN" sz="2000" dirty="0" smtClean="0"/>
          </a:p>
          <a:p>
            <a:pPr lvl="2"/>
            <a:r>
              <a:rPr lang="en-US" altLang="zh-CN" sz="2000" dirty="0" smtClean="0"/>
              <a:t>Flash Player 10 ActiveX </a:t>
            </a:r>
            <a:r>
              <a:rPr lang="zh-CN" altLang="en-US" sz="2000" dirty="0" smtClean="0"/>
              <a:t>针对于 </a:t>
            </a:r>
            <a:r>
              <a:rPr lang="en-US" altLang="zh-CN" sz="2000" dirty="0" smtClean="0"/>
              <a:t>IE</a:t>
            </a:r>
          </a:p>
          <a:p>
            <a:pPr lvl="2"/>
            <a:r>
              <a:rPr lang="en-US" altLang="zh-CN" sz="2000" dirty="0" smtClean="0"/>
              <a:t>Flash Player 10 </a:t>
            </a:r>
            <a:r>
              <a:rPr lang="en-US" altLang="zh-CN" sz="2000" dirty="0" err="1" smtClean="0"/>
              <a:t>plugin</a:t>
            </a:r>
            <a:r>
              <a:rPr lang="en-US" altLang="zh-CN" sz="2000" dirty="0" smtClean="0"/>
              <a:t> </a:t>
            </a:r>
            <a:r>
              <a:rPr lang="zh-CN" altLang="en-US" sz="2000" dirty="0" smtClean="0"/>
              <a:t>针对于</a:t>
            </a:r>
            <a:r>
              <a:rPr lang="en-US" altLang="zh-CN" sz="2000" dirty="0" err="1" smtClean="0"/>
              <a:t>FireFox</a:t>
            </a:r>
            <a:r>
              <a:rPr lang="zh-CN" altLang="en-US" sz="2000" dirty="0" smtClean="0"/>
              <a:t>等</a:t>
            </a:r>
            <a:endParaRPr lang="en-US" altLang="zh-CN" sz="2000" dirty="0" smtClean="0"/>
          </a:p>
          <a:p>
            <a:pPr lvl="1"/>
            <a:r>
              <a:rPr lang="zh-CN" altLang="en-US" sz="2000" dirty="0" smtClean="0"/>
              <a:t>把</a:t>
            </a:r>
            <a:r>
              <a:rPr lang="en-US" altLang="zh-CN" sz="2000" dirty="0" smtClean="0"/>
              <a:t>C:\Flex\bin</a:t>
            </a:r>
            <a:r>
              <a:rPr lang="zh-CN" altLang="en-US" sz="2000" dirty="0" smtClean="0"/>
              <a:t>添加到系统</a:t>
            </a:r>
            <a:r>
              <a:rPr lang="en-US" altLang="zh-CN" sz="2000" dirty="0" smtClean="0"/>
              <a:t>path </a:t>
            </a:r>
            <a:r>
              <a:rPr lang="zh-CN" altLang="en-US" sz="2000" dirty="0" smtClean="0"/>
              <a:t>环境变量中</a:t>
            </a:r>
            <a:endParaRPr lang="en-US" altLang="zh-CN" sz="2000" dirty="0" smtClean="0"/>
          </a:p>
          <a:p>
            <a:pPr lvl="1"/>
            <a:r>
              <a:rPr lang="zh-CN" altLang="en-US" sz="2000" dirty="0" smtClean="0"/>
              <a:t>验证安装是否有效</a:t>
            </a:r>
            <a:endParaRPr lang="en-US" altLang="zh-CN" sz="2000" dirty="0" smtClean="0"/>
          </a:p>
          <a:p>
            <a:pPr lvl="2"/>
            <a:r>
              <a:rPr lang="zh-CN" altLang="en-US" sz="2000" dirty="0" smtClean="0"/>
              <a:t>打开</a:t>
            </a:r>
            <a:r>
              <a:rPr lang="en-US" altLang="zh-CN" sz="2000" dirty="0" err="1" smtClean="0"/>
              <a:t>cmd</a:t>
            </a:r>
            <a:r>
              <a:rPr lang="en-US" altLang="zh-CN" sz="2000" dirty="0" smtClean="0"/>
              <a:t> console</a:t>
            </a:r>
          </a:p>
          <a:p>
            <a:pPr lvl="2"/>
            <a:r>
              <a:rPr lang="en-US" altLang="zh-CN" sz="2000" dirty="0" smtClean="0"/>
              <a:t>mxmlc.exe </a:t>
            </a:r>
            <a:r>
              <a:rPr lang="en-US" altLang="zh-CN" sz="2000" dirty="0" err="1" smtClean="0"/>
              <a:t>helloworld.mxml</a:t>
            </a:r>
            <a:endParaRPr lang="en-US" altLang="zh-CN" sz="2000" dirty="0" smtClean="0"/>
          </a:p>
          <a:p>
            <a:pPr marL="342900" lvl="1" indent="-342900">
              <a:buFont typeface="Arial" pitchFamily="34" charset="0"/>
              <a:buChar char="•"/>
            </a:pPr>
            <a:r>
              <a:rPr lang="en-US" altLang="en-US" sz="2400" dirty="0" smtClean="0"/>
              <a:t>F</a:t>
            </a:r>
            <a:r>
              <a:rPr lang="en-US" altLang="zh-CN" sz="2400" dirty="0" smtClean="0"/>
              <a:t>lash Builder</a:t>
            </a:r>
          </a:p>
          <a:p>
            <a:pPr lvl="1"/>
            <a:r>
              <a:rPr lang="en-US" altLang="zh-CN" sz="2000" dirty="0" smtClean="0"/>
              <a:t>Shift + F2 for API reference</a:t>
            </a:r>
            <a:endParaRPr lang="en-US" altLang="en-US" sz="2000"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按钮控件</a:t>
            </a:r>
            <a:endParaRPr lang="en-US" altLang="zh-CN" sz="2400" dirty="0" smtClean="0"/>
          </a:p>
          <a:p>
            <a:pPr lvl="1"/>
            <a:endParaRPr lang="en-US" altLang="zh-CN" sz="2000" dirty="0" smtClean="0"/>
          </a:p>
        </p:txBody>
      </p:sp>
      <p:pic>
        <p:nvPicPr>
          <p:cNvPr id="7170" name="Picture 2"/>
          <p:cNvPicPr>
            <a:picLocks noChangeAspect="1" noChangeArrowheads="1"/>
          </p:cNvPicPr>
          <p:nvPr/>
        </p:nvPicPr>
        <p:blipFill>
          <a:blip r:embed="rId2" cstate="print"/>
          <a:srcRect/>
          <a:stretch>
            <a:fillRect/>
          </a:stretch>
        </p:blipFill>
        <p:spPr bwMode="auto">
          <a:xfrm>
            <a:off x="2590800" y="1143000"/>
            <a:ext cx="5856360"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按钮控件实例</a:t>
            </a:r>
            <a:endParaRPr lang="en-US" altLang="zh-CN" sz="2400" dirty="0" smtClean="0"/>
          </a:p>
          <a:p>
            <a:pPr lvl="1"/>
            <a:endParaRPr lang="en-US" altLang="zh-CN" sz="2000" dirty="0" smtClean="0"/>
          </a:p>
        </p:txBody>
      </p:sp>
      <p:pic>
        <p:nvPicPr>
          <p:cNvPr id="8196" name="Picture 4"/>
          <p:cNvPicPr>
            <a:picLocks noChangeAspect="1" noChangeArrowheads="1"/>
          </p:cNvPicPr>
          <p:nvPr/>
        </p:nvPicPr>
        <p:blipFill>
          <a:blip r:embed="rId2" cstate="print"/>
          <a:srcRect/>
          <a:stretch>
            <a:fillRect/>
          </a:stretch>
        </p:blipFill>
        <p:spPr bwMode="auto">
          <a:xfrm>
            <a:off x="152400" y="2286000"/>
            <a:ext cx="3479800" cy="1524000"/>
          </a:xfrm>
          <a:prstGeom prst="rect">
            <a:avLst/>
          </a:prstGeom>
          <a:noFill/>
          <a:ln w="9525">
            <a:noFill/>
            <a:miter lim="800000"/>
            <a:headEnd/>
            <a:tailEnd/>
          </a:ln>
        </p:spPr>
      </p:pic>
      <p:pic>
        <p:nvPicPr>
          <p:cNvPr id="8197" name="Picture 5"/>
          <p:cNvPicPr>
            <a:picLocks noChangeAspect="1" noChangeArrowheads="1"/>
          </p:cNvPicPr>
          <p:nvPr/>
        </p:nvPicPr>
        <p:blipFill>
          <a:blip r:embed="rId3" cstate="print"/>
          <a:srcRect/>
          <a:stretch>
            <a:fillRect/>
          </a:stretch>
        </p:blipFill>
        <p:spPr bwMode="auto">
          <a:xfrm>
            <a:off x="3886200" y="990600"/>
            <a:ext cx="5000625" cy="5686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按钮控件实例</a:t>
            </a:r>
            <a:endParaRPr lang="en-US" altLang="zh-CN" sz="2400" dirty="0" smtClean="0"/>
          </a:p>
          <a:p>
            <a:pPr lvl="1"/>
            <a:r>
              <a:rPr lang="en-US" altLang="zh-CN" sz="2000" dirty="0" err="1" smtClean="0"/>
              <a:t>itemClick</a:t>
            </a:r>
            <a:r>
              <a:rPr lang="zh-CN" altLang="en-US" sz="2000" dirty="0" smtClean="0"/>
              <a:t>与</a:t>
            </a:r>
            <a:r>
              <a:rPr lang="en-US" altLang="zh-CN" sz="2000" dirty="0" smtClean="0"/>
              <a:t>click</a:t>
            </a:r>
            <a:r>
              <a:rPr lang="zh-CN" altLang="en-US" sz="2000" dirty="0" smtClean="0"/>
              <a:t>事件：</a:t>
            </a:r>
            <a:r>
              <a:rPr lang="en-US" altLang="zh-CN" sz="2000" dirty="0" err="1" smtClean="0"/>
              <a:t>itemClick</a:t>
            </a:r>
            <a:r>
              <a:rPr lang="zh-CN" altLang="en-US" sz="2000" dirty="0" smtClean="0"/>
              <a:t>添加了</a:t>
            </a:r>
            <a:r>
              <a:rPr lang="en-US" altLang="zh-CN" sz="2000" dirty="0" smtClean="0"/>
              <a:t>label</a:t>
            </a:r>
            <a:r>
              <a:rPr lang="zh-CN" altLang="en-US" sz="2000" dirty="0" smtClean="0"/>
              <a:t>和</a:t>
            </a:r>
            <a:r>
              <a:rPr lang="en-US" altLang="zh-CN" sz="2000" dirty="0" smtClean="0"/>
              <a:t>index</a:t>
            </a:r>
            <a:r>
              <a:rPr lang="zh-CN" altLang="en-US" sz="2000" dirty="0" smtClean="0"/>
              <a:t>属性，更容易知道单击的是哪个按钮。</a:t>
            </a:r>
            <a:r>
              <a:rPr lang="en-US" altLang="zh-CN" sz="2000" dirty="0" smtClean="0"/>
              <a:t>click</a:t>
            </a:r>
            <a:r>
              <a:rPr lang="zh-CN" altLang="en-US" sz="2000" dirty="0" smtClean="0"/>
              <a:t>指的是在一个</a:t>
            </a:r>
            <a:r>
              <a:rPr lang="en-US" altLang="zh-CN" sz="2000" dirty="0" smtClean="0"/>
              <a:t>button</a:t>
            </a:r>
            <a:r>
              <a:rPr lang="zh-CN" altLang="en-US" sz="2000" dirty="0" smtClean="0"/>
              <a:t>组件上单击鼠标按钮触发的操作，而</a:t>
            </a:r>
            <a:r>
              <a:rPr lang="en-US" altLang="zh-CN" sz="2000" dirty="0" err="1" smtClean="0"/>
              <a:t>itemClick</a:t>
            </a:r>
            <a:r>
              <a:rPr lang="zh-CN" altLang="en-US" sz="2000" dirty="0" smtClean="0"/>
              <a:t>则具体指明了单击了哪个按钮</a:t>
            </a:r>
            <a:r>
              <a:rPr lang="en-US" altLang="zh-CN" sz="2000" dirty="0" smtClean="0"/>
              <a:t>(</a:t>
            </a:r>
            <a:r>
              <a:rPr lang="zh-CN" altLang="en-US" sz="2000" dirty="0" smtClean="0"/>
              <a:t>如果使用的是包含多个按钮的组件</a:t>
            </a:r>
            <a:r>
              <a:rPr lang="en-US" altLang="zh-CN" sz="2000" dirty="0" smtClean="0"/>
              <a:t>)</a:t>
            </a:r>
            <a:r>
              <a:rPr lang="zh-CN" altLang="en-US" sz="2000" dirty="0" smtClean="0"/>
              <a:t>。只有</a:t>
            </a:r>
            <a:r>
              <a:rPr lang="en-US" altLang="zh-CN" sz="2000" dirty="0" smtClean="0"/>
              <a:t>Halo</a:t>
            </a:r>
            <a:r>
              <a:rPr lang="zh-CN" altLang="en-US" sz="2000" dirty="0" smtClean="0"/>
              <a:t>控件才支持</a:t>
            </a:r>
            <a:r>
              <a:rPr lang="en-US" altLang="zh-CN" sz="2000" dirty="0" err="1" smtClean="0"/>
              <a:t>itemClick</a:t>
            </a:r>
            <a:r>
              <a:rPr lang="zh-CN" altLang="en-US" sz="2000" dirty="0" smtClean="0"/>
              <a:t>，</a:t>
            </a:r>
            <a:r>
              <a:rPr lang="en-US" altLang="zh-CN" sz="2000" dirty="0" smtClean="0"/>
              <a:t>Spark </a:t>
            </a:r>
            <a:r>
              <a:rPr lang="en-US" altLang="zh-CN" sz="2000" dirty="0" err="1" smtClean="0"/>
              <a:t>ButtonBar</a:t>
            </a:r>
            <a:r>
              <a:rPr lang="zh-CN" altLang="en-US" sz="2000" dirty="0" smtClean="0"/>
              <a:t>使用的是通用的</a:t>
            </a:r>
            <a:r>
              <a:rPr lang="en-US" altLang="zh-CN" sz="2000" dirty="0" smtClean="0"/>
              <a:t>click</a:t>
            </a:r>
            <a:r>
              <a:rPr lang="zh-CN" altLang="en-US" sz="2000" dirty="0" smtClean="0"/>
              <a:t>事件，所以必须使用</a:t>
            </a:r>
            <a:r>
              <a:rPr lang="en-US" altLang="zh-CN" sz="2000" dirty="0" err="1" smtClean="0"/>
              <a:t>currentTarget</a:t>
            </a:r>
            <a:r>
              <a:rPr lang="zh-CN" altLang="en-US" sz="2000" dirty="0" smtClean="0"/>
              <a:t>属性才能按下的按钮</a:t>
            </a:r>
            <a:endParaRPr lang="en-US" altLang="zh-CN" sz="2000"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PopUpButton</a:t>
            </a:r>
            <a:r>
              <a:rPr lang="zh-CN" altLang="en-US" sz="2400" dirty="0" smtClean="0"/>
              <a:t>和</a:t>
            </a:r>
            <a:r>
              <a:rPr lang="en-US" altLang="zh-CN" sz="2400" dirty="0" err="1" smtClean="0"/>
              <a:t>PopUpMenuButton</a:t>
            </a:r>
            <a:r>
              <a:rPr lang="zh-CN" altLang="en-US" sz="2400" dirty="0" smtClean="0"/>
              <a:t>实例</a:t>
            </a:r>
            <a:endParaRPr lang="en-US" altLang="zh-CN" sz="2400" dirty="0" smtClean="0"/>
          </a:p>
          <a:p>
            <a:pPr lvl="1"/>
            <a:endParaRPr lang="en-US" altLang="zh-CN" sz="2000" dirty="0" smtClean="0"/>
          </a:p>
        </p:txBody>
      </p:sp>
      <p:pic>
        <p:nvPicPr>
          <p:cNvPr id="9219" name="Picture 3"/>
          <p:cNvPicPr>
            <a:picLocks noChangeAspect="1" noChangeArrowheads="1"/>
          </p:cNvPicPr>
          <p:nvPr/>
        </p:nvPicPr>
        <p:blipFill>
          <a:blip r:embed="rId2" cstate="print"/>
          <a:srcRect/>
          <a:stretch>
            <a:fillRect/>
          </a:stretch>
        </p:blipFill>
        <p:spPr bwMode="auto">
          <a:xfrm>
            <a:off x="0" y="1905000"/>
            <a:ext cx="7137400" cy="838200"/>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7543800" y="3124200"/>
            <a:ext cx="1447800" cy="1430965"/>
          </a:xfrm>
          <a:prstGeom prst="rect">
            <a:avLst/>
          </a:prstGeom>
          <a:noFill/>
          <a:ln w="9525">
            <a:noFill/>
            <a:miter lim="800000"/>
            <a:headEnd/>
            <a:tailEnd/>
          </a:ln>
        </p:spPr>
      </p:pic>
      <p:pic>
        <p:nvPicPr>
          <p:cNvPr id="9221" name="Picture 5"/>
          <p:cNvPicPr>
            <a:picLocks noChangeAspect="1" noChangeArrowheads="1"/>
          </p:cNvPicPr>
          <p:nvPr/>
        </p:nvPicPr>
        <p:blipFill>
          <a:blip r:embed="rId4" cstate="print"/>
          <a:srcRect/>
          <a:stretch>
            <a:fillRect/>
          </a:stretch>
        </p:blipFill>
        <p:spPr bwMode="auto">
          <a:xfrm>
            <a:off x="457200" y="3048000"/>
            <a:ext cx="6408082"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单选控件</a:t>
            </a:r>
            <a:endParaRPr lang="en-US" altLang="zh-CN" sz="2400" dirty="0" smtClean="0"/>
          </a:p>
          <a:p>
            <a:pPr lvl="1"/>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1075981" y="1860933"/>
            <a:ext cx="6076576"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单选控件实例</a:t>
            </a:r>
            <a:endParaRPr lang="en-US" altLang="zh-CN" sz="2400" dirty="0" smtClean="0"/>
          </a:p>
          <a:p>
            <a:pPr lvl="1"/>
            <a:endParaRPr lang="en-US" altLang="zh-CN" sz="2000" dirty="0" smtClean="0"/>
          </a:p>
        </p:txBody>
      </p:sp>
      <p:pic>
        <p:nvPicPr>
          <p:cNvPr id="11266" name="Picture 2"/>
          <p:cNvPicPr>
            <a:picLocks noChangeAspect="1" noChangeArrowheads="1"/>
          </p:cNvPicPr>
          <p:nvPr/>
        </p:nvPicPr>
        <p:blipFill>
          <a:blip r:embed="rId2" cstate="print"/>
          <a:srcRect/>
          <a:stretch>
            <a:fillRect/>
          </a:stretch>
        </p:blipFill>
        <p:spPr bwMode="auto">
          <a:xfrm>
            <a:off x="3705225" y="304800"/>
            <a:ext cx="5438775" cy="6000750"/>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0" y="2209800"/>
            <a:ext cx="3657600" cy="14386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显示表单与捕获用户输入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访问控件的值</a:t>
            </a:r>
            <a:endParaRPr lang="en-US" altLang="zh-CN" sz="2400" dirty="0" smtClean="0"/>
          </a:p>
          <a:p>
            <a:pPr lvl="1"/>
            <a:r>
              <a:rPr lang="zh-CN" altLang="en-US" sz="2000" dirty="0" smtClean="0"/>
              <a:t>向函数传递值</a:t>
            </a:r>
            <a:endParaRPr lang="en-US" altLang="zh-CN" sz="2000" dirty="0" smtClean="0"/>
          </a:p>
          <a:p>
            <a:pPr lvl="2"/>
            <a:r>
              <a:rPr lang="zh-CN" altLang="en-US" sz="1800" dirty="0" smtClean="0"/>
              <a:t>把值传递给独立</a:t>
            </a:r>
            <a:r>
              <a:rPr lang="en-US" altLang="zh-CN" sz="1800" dirty="0" smtClean="0"/>
              <a:t>(</a:t>
            </a:r>
            <a:r>
              <a:rPr lang="zh-CN" altLang="en-US" sz="1800" dirty="0" smtClean="0"/>
              <a:t>事件</a:t>
            </a:r>
            <a:r>
              <a:rPr lang="en-US" altLang="zh-CN" sz="1800" dirty="0" smtClean="0"/>
              <a:t>)</a:t>
            </a:r>
            <a:r>
              <a:rPr lang="zh-CN" altLang="en-US" sz="1800" dirty="0" smtClean="0"/>
              <a:t>处理函数不失为一种首选技术，因为处理数据的逻辑不用知道数据来自何处</a:t>
            </a:r>
            <a:endParaRPr lang="en-US" altLang="zh-CN" sz="1800" dirty="0" smtClean="0"/>
          </a:p>
          <a:p>
            <a:pPr lvl="2"/>
            <a:r>
              <a:rPr lang="zh-CN" altLang="en-US" sz="1800" dirty="0" smtClean="0"/>
              <a:t>每个事件都有一个相伴的事件对象，事件对象</a:t>
            </a:r>
            <a:r>
              <a:rPr lang="en-US" altLang="zh-CN" sz="1800" dirty="0" smtClean="0"/>
              <a:t>(</a:t>
            </a:r>
            <a:r>
              <a:rPr lang="zh-CN" altLang="en-US" sz="1800" dirty="0" smtClean="0"/>
              <a:t>借助</a:t>
            </a:r>
            <a:r>
              <a:rPr lang="en-US" altLang="zh-CN" sz="1800" dirty="0" err="1" smtClean="0"/>
              <a:t>currentTarget</a:t>
            </a:r>
            <a:r>
              <a:rPr lang="zh-CN" altLang="en-US" sz="1800" dirty="0" smtClean="0"/>
              <a:t>属性</a:t>
            </a:r>
            <a:r>
              <a:rPr lang="en-US" altLang="zh-CN" sz="1800" dirty="0" smtClean="0"/>
              <a:t>)</a:t>
            </a:r>
            <a:r>
              <a:rPr lang="zh-CN" altLang="en-US" sz="1800" dirty="0" smtClean="0"/>
              <a:t>包含所有类型的重要信息</a:t>
            </a:r>
            <a:r>
              <a:rPr lang="en-US" altLang="zh-CN" sz="1800" dirty="0" smtClean="0"/>
              <a:t>(</a:t>
            </a:r>
            <a:r>
              <a:rPr lang="zh-CN" altLang="en-US" sz="1800" dirty="0" smtClean="0"/>
              <a:t>如事件的来源</a:t>
            </a:r>
            <a:r>
              <a:rPr lang="en-US" altLang="zh-CN" sz="1800" dirty="0" smtClean="0"/>
              <a:t>)</a:t>
            </a:r>
            <a:br>
              <a:rPr lang="en-US" altLang="zh-CN" sz="1800" dirty="0" smtClean="0"/>
            </a:br>
            <a:r>
              <a:rPr lang="en-US" sz="1800" dirty="0" smtClean="0"/>
              <a:t>&lt;s:RadioButtonGroup </a:t>
            </a:r>
            <a:r>
              <a:rPr lang="en-US" sz="1800" dirty="0" err="1" smtClean="0"/>
              <a:t>itemClick</a:t>
            </a:r>
            <a:r>
              <a:rPr lang="en-US" sz="1800" dirty="0" smtClean="0"/>
              <a:t>="</a:t>
            </a:r>
            <a:r>
              <a:rPr lang="en-US" sz="1800" dirty="0" err="1" smtClean="0"/>
              <a:t>showMsg</a:t>
            </a:r>
            <a:r>
              <a:rPr lang="en-US" sz="1800" dirty="0" smtClean="0"/>
              <a:t>(</a:t>
            </a:r>
            <a:r>
              <a:rPr lang="en-US" sz="1800" dirty="0" err="1" smtClean="0"/>
              <a:t>event.currentTarget.selectedValue</a:t>
            </a:r>
            <a:r>
              <a:rPr lang="en-US" sz="1800" dirty="0" smtClean="0"/>
              <a:t>)"/&gt;</a:t>
            </a:r>
            <a:endParaRPr lang="en-US" altLang="zh-CN" sz="1800" dirty="0" smtClean="0"/>
          </a:p>
          <a:p>
            <a:pPr lvl="1"/>
            <a:r>
              <a:rPr lang="zh-CN" altLang="en-US" sz="2000" dirty="0" smtClean="0"/>
              <a:t>向函数传递事件</a:t>
            </a:r>
            <a:r>
              <a:rPr lang="en-US" altLang="zh-CN" sz="2000" dirty="0" smtClean="0"/>
              <a:t>(</a:t>
            </a:r>
            <a:r>
              <a:rPr lang="zh-CN" altLang="en-US" sz="2000" dirty="0" smtClean="0"/>
              <a:t>需要导入相应的事件包</a:t>
            </a:r>
            <a:r>
              <a:rPr lang="en-US" altLang="zh-CN" sz="2000" dirty="0" smtClean="0"/>
              <a:t>)</a:t>
            </a:r>
            <a:br>
              <a:rPr lang="en-US" altLang="zh-CN" sz="2000" dirty="0" smtClean="0"/>
            </a:br>
            <a:r>
              <a:rPr lang="en-US" altLang="zh-CN" sz="2000" dirty="0" smtClean="0"/>
              <a:t>&lt;s:RadioButtonGroup id="Spam" </a:t>
            </a:r>
            <a:r>
              <a:rPr lang="en-US" altLang="zh-CN" sz="2000" dirty="0" err="1" smtClean="0"/>
              <a:t>itemClick</a:t>
            </a:r>
            <a:r>
              <a:rPr lang="en-US" altLang="zh-CN" sz="2000" dirty="0" smtClean="0"/>
              <a:t>="</a:t>
            </a:r>
            <a:r>
              <a:rPr lang="en-US" altLang="zh-CN" sz="2000" dirty="0" err="1" smtClean="0"/>
              <a:t>showMsg</a:t>
            </a:r>
            <a:r>
              <a:rPr lang="en-US" altLang="zh-CN" sz="2000" dirty="0" smtClean="0"/>
              <a:t>(event)"/&gt;</a:t>
            </a:r>
          </a:p>
          <a:p>
            <a:pPr lvl="1"/>
            <a:r>
              <a:rPr lang="zh-CN" altLang="en-US" sz="2000" dirty="0" smtClean="0"/>
              <a:t>直接访问属性</a:t>
            </a:r>
            <a:r>
              <a:rPr lang="en-US" altLang="zh-CN" sz="2000" dirty="0" smtClean="0"/>
              <a:t>(</a:t>
            </a:r>
            <a:r>
              <a:rPr lang="zh-CN" altLang="en-US" sz="2000" dirty="0" smtClean="0"/>
              <a:t>耦合度最高</a:t>
            </a:r>
            <a:r>
              <a:rPr lang="en-US" altLang="zh-CN" sz="2000" dirty="0" smtClean="0"/>
              <a:t>)</a:t>
            </a:r>
            <a:br>
              <a:rPr lang="en-US" altLang="zh-CN" sz="2000" dirty="0" smtClean="0"/>
            </a:br>
            <a:endParaRPr lang="en-US" altLang="zh-CN" sz="2000" dirty="0" smtClean="0"/>
          </a:p>
        </p:txBody>
      </p:sp>
      <p:pic>
        <p:nvPicPr>
          <p:cNvPr id="12290" name="Picture 2"/>
          <p:cNvPicPr>
            <a:picLocks noChangeAspect="1" noChangeArrowheads="1"/>
          </p:cNvPicPr>
          <p:nvPr/>
        </p:nvPicPr>
        <p:blipFill>
          <a:blip r:embed="rId2" cstate="print"/>
          <a:srcRect/>
          <a:stretch>
            <a:fillRect/>
          </a:stretch>
        </p:blipFill>
        <p:spPr bwMode="auto">
          <a:xfrm>
            <a:off x="2057400" y="4724400"/>
            <a:ext cx="4055088"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内置验证器</a:t>
            </a:r>
            <a:r>
              <a:rPr lang="en-US" altLang="zh-CN" sz="2400" dirty="0" smtClean="0"/>
              <a:t/>
            </a:r>
            <a:br>
              <a:rPr lang="en-US" altLang="zh-CN" sz="2400" dirty="0" smtClean="0"/>
            </a:br>
            <a:r>
              <a:rPr lang="en-US" altLang="zh-CN" sz="2400" dirty="0" smtClean="0"/>
              <a:t>(</a:t>
            </a:r>
            <a:r>
              <a:rPr lang="en-US" altLang="zh-CN" sz="2400" dirty="0" err="1" smtClean="0"/>
              <a:t>Validator</a:t>
            </a:r>
            <a:r>
              <a:rPr lang="zh-CN" altLang="en-US" sz="2400" dirty="0" smtClean="0"/>
              <a:t>子类</a:t>
            </a:r>
            <a:r>
              <a:rPr lang="en-US" altLang="zh-CN" sz="2400" dirty="0" smtClean="0"/>
              <a:t>)</a:t>
            </a:r>
          </a:p>
          <a:p>
            <a:pPr lvl="1"/>
            <a:r>
              <a:rPr lang="zh-CN" altLang="en-US" sz="2000" dirty="0" smtClean="0"/>
              <a:t>非视觉组件</a:t>
            </a:r>
            <a:endParaRPr lang="en-US" altLang="zh-CN" sz="2000" dirty="0" smtClean="0"/>
          </a:p>
        </p:txBody>
      </p:sp>
      <p:pic>
        <p:nvPicPr>
          <p:cNvPr id="13314" name="Picture 2"/>
          <p:cNvPicPr>
            <a:picLocks noChangeAspect="1" noChangeArrowheads="1"/>
          </p:cNvPicPr>
          <p:nvPr/>
        </p:nvPicPr>
        <p:blipFill>
          <a:blip r:embed="rId2" cstate="print"/>
          <a:srcRect/>
          <a:stretch>
            <a:fillRect/>
          </a:stretch>
        </p:blipFill>
        <p:spPr bwMode="auto">
          <a:xfrm>
            <a:off x="3352800" y="847725"/>
            <a:ext cx="5581650" cy="6010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验证器工作过程</a:t>
            </a:r>
            <a:endParaRPr lang="en-US" altLang="zh-CN" sz="2400" dirty="0" smtClean="0"/>
          </a:p>
          <a:p>
            <a:pPr lvl="1"/>
            <a:r>
              <a:rPr lang="zh-CN" altLang="en-US" sz="2000" dirty="0" smtClean="0"/>
              <a:t>焦点改变，即焦点从一个</a:t>
            </a:r>
            <a:r>
              <a:rPr lang="en-US" altLang="zh-CN" sz="2000" dirty="0" smtClean="0"/>
              <a:t>UI</a:t>
            </a:r>
            <a:r>
              <a:rPr lang="zh-CN" altLang="en-US" sz="2000" dirty="0" smtClean="0"/>
              <a:t>元素转移到另一个</a:t>
            </a:r>
            <a:r>
              <a:rPr lang="en-US" altLang="zh-CN" sz="2000" dirty="0" smtClean="0"/>
              <a:t>UI</a:t>
            </a:r>
            <a:r>
              <a:rPr lang="zh-CN" altLang="en-US" sz="2000" dirty="0" smtClean="0"/>
              <a:t>元素</a:t>
            </a:r>
            <a:r>
              <a:rPr lang="en-US" altLang="zh-CN" sz="2000" dirty="0" smtClean="0"/>
              <a:t>(</a:t>
            </a:r>
            <a:r>
              <a:rPr lang="zh-CN" altLang="en-US" sz="2000" dirty="0" smtClean="0"/>
              <a:t>可能是鼠标单击、按</a:t>
            </a:r>
            <a:r>
              <a:rPr lang="en-US" altLang="zh-CN" sz="2000" dirty="0" smtClean="0"/>
              <a:t>Tab</a:t>
            </a:r>
            <a:r>
              <a:rPr lang="zh-CN" altLang="en-US" sz="2000" dirty="0" smtClean="0"/>
              <a:t>键或回车键所致</a:t>
            </a:r>
            <a:r>
              <a:rPr lang="en-US" altLang="zh-CN" sz="2000" dirty="0" smtClean="0"/>
              <a:t>)</a:t>
            </a:r>
            <a:r>
              <a:rPr lang="zh-CN" altLang="en-US" sz="2000" dirty="0" smtClean="0"/>
              <a:t>，这时一般会导致输入控件提交它的值</a:t>
            </a:r>
            <a:endParaRPr lang="en-US" altLang="zh-CN" sz="2000" dirty="0" smtClean="0"/>
          </a:p>
          <a:p>
            <a:pPr lvl="1"/>
            <a:r>
              <a:rPr lang="zh-CN" altLang="en-US" sz="2000" dirty="0" smtClean="0"/>
              <a:t>提交文本字段的内容，这里文本字段为空，所以值也为空</a:t>
            </a:r>
            <a:endParaRPr lang="en-US" altLang="zh-CN" sz="2000" dirty="0" smtClean="0"/>
          </a:p>
          <a:p>
            <a:pPr lvl="1"/>
            <a:r>
              <a:rPr lang="zh-CN" altLang="en-US" sz="2000" dirty="0" smtClean="0"/>
              <a:t>由于</a:t>
            </a:r>
            <a:r>
              <a:rPr lang="en-US" altLang="zh-CN" sz="2000" dirty="0" err="1" smtClean="0"/>
              <a:t>triggerEvent</a:t>
            </a:r>
            <a:r>
              <a:rPr lang="zh-CN" altLang="en-US" sz="2000" dirty="0" smtClean="0"/>
              <a:t>默认为</a:t>
            </a:r>
            <a:r>
              <a:rPr lang="en-US" altLang="zh-CN" sz="2000" dirty="0" err="1" smtClean="0"/>
              <a:t>valueCommit</a:t>
            </a:r>
            <a:r>
              <a:rPr lang="zh-CN" altLang="en-US" sz="2000" dirty="0" smtClean="0"/>
              <a:t>。验证器被设置为监听</a:t>
            </a:r>
            <a:r>
              <a:rPr lang="en-US" altLang="zh-CN" sz="2000" dirty="0" smtClean="0"/>
              <a:t>text</a:t>
            </a:r>
            <a:r>
              <a:rPr lang="zh-CN" altLang="en-US" sz="2000" dirty="0" smtClean="0"/>
              <a:t>属性的</a:t>
            </a:r>
            <a:r>
              <a:rPr lang="en-US" altLang="zh-CN" sz="2000" dirty="0" err="1" smtClean="0"/>
              <a:t>valueCommit</a:t>
            </a:r>
            <a:r>
              <a:rPr lang="zh-CN" altLang="en-US" sz="2000" dirty="0" smtClean="0"/>
              <a:t>事件</a:t>
            </a:r>
            <a:endParaRPr lang="en-US" altLang="zh-CN" sz="2000" dirty="0" smtClean="0"/>
          </a:p>
          <a:p>
            <a:pPr lvl="1"/>
            <a:r>
              <a:rPr lang="zh-CN" altLang="en-US" sz="2000" dirty="0" smtClean="0"/>
              <a:t>当</a:t>
            </a:r>
            <a:r>
              <a:rPr lang="en-US" altLang="zh-CN" sz="2000" dirty="0" err="1" smtClean="0"/>
              <a:t>TextInput</a:t>
            </a:r>
            <a:r>
              <a:rPr lang="zh-CN" altLang="en-US" sz="2000" dirty="0" smtClean="0"/>
              <a:t>对象的</a:t>
            </a:r>
            <a:r>
              <a:rPr lang="en-US" altLang="zh-CN" sz="2000" dirty="0" smtClean="0"/>
              <a:t>text</a:t>
            </a:r>
            <a:r>
              <a:rPr lang="zh-CN" altLang="en-US" sz="2000" dirty="0" smtClean="0"/>
              <a:t>属性为空导致验证失败后，将字段突出显示为红色</a:t>
            </a:r>
            <a:endParaRPr lang="en-US" altLang="zh-CN" sz="2000" dirty="0" smtClean="0"/>
          </a:p>
          <a:p>
            <a:pPr lvl="1"/>
            <a:endParaRPr lang="en-US" altLang="zh-CN" sz="2000" dirty="0" smtClean="0"/>
          </a:p>
        </p:txBody>
      </p:sp>
      <p:pic>
        <p:nvPicPr>
          <p:cNvPr id="14339" name="Picture 3"/>
          <p:cNvPicPr>
            <a:picLocks noChangeAspect="1" noChangeArrowheads="1"/>
          </p:cNvPicPr>
          <p:nvPr/>
        </p:nvPicPr>
        <p:blipFill>
          <a:blip r:embed="rId2" cstate="print"/>
          <a:srcRect/>
          <a:stretch>
            <a:fillRect/>
          </a:stretch>
        </p:blipFill>
        <p:spPr bwMode="auto">
          <a:xfrm>
            <a:off x="6019800" y="5486400"/>
            <a:ext cx="2933700" cy="647700"/>
          </a:xfrm>
          <a:prstGeom prst="rect">
            <a:avLst/>
          </a:prstGeom>
          <a:noFill/>
          <a:ln w="9525">
            <a:noFill/>
            <a:miter lim="800000"/>
            <a:headEnd/>
            <a:tailEnd/>
          </a:ln>
        </p:spPr>
      </p:pic>
      <p:pic>
        <p:nvPicPr>
          <p:cNvPr id="14340" name="Picture 4"/>
          <p:cNvPicPr>
            <a:picLocks noChangeAspect="1" noChangeArrowheads="1"/>
          </p:cNvPicPr>
          <p:nvPr/>
        </p:nvPicPr>
        <p:blipFill>
          <a:blip r:embed="rId3" cstate="print"/>
          <a:srcRect/>
          <a:stretch>
            <a:fillRect/>
          </a:stretch>
        </p:blipFill>
        <p:spPr bwMode="auto">
          <a:xfrm>
            <a:off x="304800" y="4495800"/>
            <a:ext cx="5448300"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验证器工作过程</a:t>
            </a:r>
            <a:endParaRPr lang="en-US" altLang="zh-CN" sz="2400" dirty="0" smtClean="0"/>
          </a:p>
          <a:p>
            <a:pPr lvl="1"/>
            <a:r>
              <a:rPr lang="zh-CN" altLang="en-US" sz="2000" dirty="0" smtClean="0"/>
              <a:t>焦点改变，即焦点从一个</a:t>
            </a:r>
            <a:r>
              <a:rPr lang="en-US" altLang="zh-CN" sz="2000" dirty="0" smtClean="0"/>
              <a:t>UI</a:t>
            </a:r>
            <a:r>
              <a:rPr lang="zh-CN" altLang="en-US" sz="2000" dirty="0" smtClean="0"/>
              <a:t>元素转移到另一个</a:t>
            </a:r>
            <a:r>
              <a:rPr lang="en-US" altLang="zh-CN" sz="2000" dirty="0" smtClean="0"/>
              <a:t>UI</a:t>
            </a:r>
            <a:r>
              <a:rPr lang="zh-CN" altLang="en-US" sz="2000" dirty="0" smtClean="0"/>
              <a:t>元素</a:t>
            </a:r>
            <a:r>
              <a:rPr lang="en-US" altLang="zh-CN" sz="2000" dirty="0" smtClean="0"/>
              <a:t>(</a:t>
            </a:r>
            <a:r>
              <a:rPr lang="zh-CN" altLang="en-US" sz="2000" dirty="0" smtClean="0"/>
              <a:t>可能是鼠标单击、按</a:t>
            </a:r>
            <a:r>
              <a:rPr lang="en-US" altLang="zh-CN" sz="2000" dirty="0" smtClean="0"/>
              <a:t>Tab</a:t>
            </a:r>
            <a:r>
              <a:rPr lang="zh-CN" altLang="en-US" sz="2000" dirty="0" smtClean="0"/>
              <a:t>键或回车键所致</a:t>
            </a:r>
            <a:r>
              <a:rPr lang="en-US" altLang="zh-CN" sz="2000" dirty="0" smtClean="0"/>
              <a:t>)</a:t>
            </a:r>
            <a:r>
              <a:rPr lang="zh-CN" altLang="en-US" sz="2000" dirty="0" smtClean="0"/>
              <a:t>，这时一般会导致输入控件提交它的值</a:t>
            </a:r>
            <a:endParaRPr lang="en-US" altLang="zh-CN" sz="2000" dirty="0" smtClean="0"/>
          </a:p>
          <a:p>
            <a:pPr lvl="1"/>
            <a:r>
              <a:rPr lang="zh-CN" altLang="en-US" sz="2000" dirty="0" smtClean="0"/>
              <a:t>提交文本字段的内容，这里文本字段为空，所以值也为空</a:t>
            </a:r>
            <a:endParaRPr lang="en-US" altLang="zh-CN" sz="2000" dirty="0" smtClean="0"/>
          </a:p>
          <a:p>
            <a:pPr lvl="1"/>
            <a:r>
              <a:rPr lang="zh-CN" altLang="en-US" sz="2000" dirty="0" smtClean="0"/>
              <a:t>由于</a:t>
            </a:r>
            <a:r>
              <a:rPr lang="en-US" altLang="zh-CN" sz="2000" dirty="0" err="1" smtClean="0"/>
              <a:t>triggerEvent</a:t>
            </a:r>
            <a:r>
              <a:rPr lang="zh-CN" altLang="en-US" sz="2000" dirty="0" smtClean="0"/>
              <a:t>默认为</a:t>
            </a:r>
            <a:r>
              <a:rPr lang="en-US" altLang="zh-CN" sz="2000" dirty="0" err="1" smtClean="0"/>
              <a:t>valueCommit</a:t>
            </a:r>
            <a:r>
              <a:rPr lang="zh-CN" altLang="en-US" sz="2000" dirty="0" smtClean="0"/>
              <a:t>。验证器被设置为监听</a:t>
            </a:r>
            <a:r>
              <a:rPr lang="en-US" altLang="zh-CN" sz="2000" dirty="0" smtClean="0"/>
              <a:t>text</a:t>
            </a:r>
            <a:r>
              <a:rPr lang="zh-CN" altLang="en-US" sz="2000" dirty="0" smtClean="0"/>
              <a:t>属性的</a:t>
            </a:r>
            <a:r>
              <a:rPr lang="en-US" altLang="zh-CN" sz="2000" dirty="0" err="1" smtClean="0"/>
              <a:t>valueCommit</a:t>
            </a:r>
            <a:r>
              <a:rPr lang="zh-CN" altLang="en-US" sz="2000" dirty="0" smtClean="0"/>
              <a:t>事件</a:t>
            </a:r>
            <a:endParaRPr lang="en-US" altLang="zh-CN" sz="2000" dirty="0" smtClean="0"/>
          </a:p>
          <a:p>
            <a:pPr lvl="1"/>
            <a:r>
              <a:rPr lang="zh-CN" altLang="en-US" sz="2000" dirty="0" smtClean="0"/>
              <a:t>当</a:t>
            </a:r>
            <a:r>
              <a:rPr lang="en-US" altLang="zh-CN" sz="2000" dirty="0" err="1" smtClean="0"/>
              <a:t>TextInput</a:t>
            </a:r>
            <a:r>
              <a:rPr lang="zh-CN" altLang="en-US" sz="2000" dirty="0" smtClean="0"/>
              <a:t>对象的</a:t>
            </a:r>
            <a:r>
              <a:rPr lang="en-US" altLang="zh-CN" sz="2000" dirty="0" smtClean="0"/>
              <a:t>text</a:t>
            </a:r>
            <a:r>
              <a:rPr lang="zh-CN" altLang="en-US" sz="2000" dirty="0" smtClean="0"/>
              <a:t>属性为空导致验证失败后，将字段突出显示为红色</a:t>
            </a:r>
            <a:endParaRPr lang="en-US" altLang="zh-CN" sz="2000" dirty="0" smtClean="0"/>
          </a:p>
          <a:p>
            <a:pPr lvl="1"/>
            <a:endParaRPr lang="en-US" altLang="zh-CN" sz="2000" dirty="0" smtClean="0"/>
          </a:p>
        </p:txBody>
      </p:sp>
      <p:pic>
        <p:nvPicPr>
          <p:cNvPr id="14339" name="Picture 3"/>
          <p:cNvPicPr>
            <a:picLocks noChangeAspect="1" noChangeArrowheads="1"/>
          </p:cNvPicPr>
          <p:nvPr/>
        </p:nvPicPr>
        <p:blipFill>
          <a:blip r:embed="rId2" cstate="print"/>
          <a:srcRect/>
          <a:stretch>
            <a:fillRect/>
          </a:stretch>
        </p:blipFill>
        <p:spPr bwMode="auto">
          <a:xfrm>
            <a:off x="6019800" y="5486400"/>
            <a:ext cx="2933700" cy="647700"/>
          </a:xfrm>
          <a:prstGeom prst="rect">
            <a:avLst/>
          </a:prstGeom>
          <a:noFill/>
          <a:ln w="9525">
            <a:noFill/>
            <a:miter lim="800000"/>
            <a:headEnd/>
            <a:tailEnd/>
          </a:ln>
        </p:spPr>
      </p:pic>
      <p:pic>
        <p:nvPicPr>
          <p:cNvPr id="14340" name="Picture 4"/>
          <p:cNvPicPr>
            <a:picLocks noChangeAspect="1" noChangeArrowheads="1"/>
          </p:cNvPicPr>
          <p:nvPr/>
        </p:nvPicPr>
        <p:blipFill>
          <a:blip r:embed="rId3" cstate="print"/>
          <a:srcRect/>
          <a:stretch>
            <a:fillRect/>
          </a:stretch>
        </p:blipFill>
        <p:spPr bwMode="auto">
          <a:xfrm>
            <a:off x="304800" y="4495800"/>
            <a:ext cx="5448300"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从零开始</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en-US" altLang="zh-CN" sz="2400" dirty="0" smtClean="0"/>
              <a:t>MXML</a:t>
            </a:r>
          </a:p>
          <a:p>
            <a:pPr lvl="1"/>
            <a:r>
              <a:rPr lang="zh-CN" altLang="en-US" sz="2000" dirty="0" smtClean="0"/>
              <a:t>标签语言派生自</a:t>
            </a:r>
            <a:r>
              <a:rPr lang="en-US" altLang="zh-CN" sz="2000" dirty="0" smtClean="0"/>
              <a:t>XML</a:t>
            </a:r>
          </a:p>
          <a:p>
            <a:pPr lvl="1"/>
            <a:r>
              <a:rPr lang="zh-CN" altLang="en-US" sz="2000" dirty="0" smtClean="0"/>
              <a:t>需要有</a:t>
            </a:r>
            <a:r>
              <a:rPr lang="en-US" altLang="zh-CN" sz="2000" dirty="0" smtClean="0"/>
              <a:t>XML</a:t>
            </a:r>
            <a:r>
              <a:rPr lang="zh-CN" altLang="en-US" sz="2000" dirty="0" smtClean="0"/>
              <a:t>声明</a:t>
            </a:r>
            <a:endParaRPr lang="en-US" altLang="zh-CN" sz="2000" dirty="0" smtClean="0"/>
          </a:p>
          <a:p>
            <a:pPr lvl="2"/>
            <a:r>
              <a:rPr lang="en-US" altLang="zh-CN" sz="2000" dirty="0" smtClean="0"/>
              <a:t>&lt;?xml version = “1.0” encoding=“utf-8”?&gt;</a:t>
            </a:r>
          </a:p>
          <a:p>
            <a:pPr lvl="1"/>
            <a:r>
              <a:rPr lang="zh-CN" altLang="en-US" sz="2000" dirty="0" smtClean="0"/>
              <a:t>区分大小写</a:t>
            </a:r>
            <a:endParaRPr lang="en-US" altLang="zh-CN" sz="2000" dirty="0" smtClean="0"/>
          </a:p>
          <a:p>
            <a:pPr lvl="1"/>
            <a:r>
              <a:rPr lang="zh-CN" altLang="en-US" sz="2000" dirty="0" smtClean="0"/>
              <a:t>每个标签必须有一个开始标签和一个结束标签</a:t>
            </a:r>
            <a:endParaRPr lang="en-US" altLang="zh-CN" sz="2000" dirty="0" smtClean="0"/>
          </a:p>
          <a:p>
            <a:pPr lvl="2"/>
            <a:r>
              <a:rPr lang="en-US" sz="2000" dirty="0" smtClean="0"/>
              <a:t>&lt;</a:t>
            </a:r>
            <a:r>
              <a:rPr lang="en-US" sz="2000" dirty="0" err="1" smtClean="0"/>
              <a:t>myTag</a:t>
            </a:r>
            <a:r>
              <a:rPr lang="en-US" sz="2000" dirty="0" smtClean="0"/>
              <a:t>&gt; … &lt;/</a:t>
            </a:r>
            <a:r>
              <a:rPr lang="en-US" sz="2000" dirty="0" err="1" smtClean="0"/>
              <a:t>myTg</a:t>
            </a:r>
            <a:r>
              <a:rPr lang="en-US" sz="2000" dirty="0" smtClean="0"/>
              <a:t>&gt;</a:t>
            </a:r>
          </a:p>
          <a:p>
            <a:pPr lvl="2"/>
            <a:r>
              <a:rPr lang="en-US" sz="2000" dirty="0" smtClean="0"/>
              <a:t>&lt;</a:t>
            </a:r>
            <a:r>
              <a:rPr lang="en-US" sz="2000" dirty="0" err="1" smtClean="0"/>
              <a:t>myTag</a:t>
            </a:r>
            <a:r>
              <a:rPr lang="en-US" sz="2000" dirty="0" smtClean="0"/>
              <a:t>/&gt;</a:t>
            </a:r>
          </a:p>
          <a:p>
            <a:r>
              <a:rPr lang="en-US" sz="2400" dirty="0" err="1" smtClean="0"/>
              <a:t>ActionScript</a:t>
            </a:r>
            <a:endParaRPr lang="en-US" sz="2400" dirty="0" smtClean="0"/>
          </a:p>
          <a:p>
            <a:pPr lvl="1"/>
            <a:r>
              <a:rPr lang="en-US" sz="2000" dirty="0" err="1" smtClean="0"/>
              <a:t>ECMAScript</a:t>
            </a:r>
            <a:r>
              <a:rPr lang="zh-CN" altLang="en-US" sz="2000" dirty="0" smtClean="0"/>
              <a:t>标准的一个实现</a:t>
            </a:r>
            <a:endParaRPr lang="en-US" altLang="zh-CN" sz="2000" dirty="0" smtClean="0"/>
          </a:p>
          <a:p>
            <a:pPr marL="342900" lvl="1" indent="-342900">
              <a:buFont typeface="Arial" pitchFamily="34" charset="0"/>
              <a:buChar char="•"/>
            </a:pPr>
            <a:r>
              <a:rPr lang="en-US" sz="2400" dirty="0" smtClean="0"/>
              <a:t>MXML</a:t>
            </a:r>
            <a:r>
              <a:rPr lang="zh-CN" altLang="en-US" sz="2400" dirty="0" smtClean="0"/>
              <a:t>之于</a:t>
            </a:r>
            <a:r>
              <a:rPr lang="en-US" sz="2400" dirty="0" err="1" smtClean="0"/>
              <a:t>A</a:t>
            </a:r>
            <a:r>
              <a:rPr lang="en-US" altLang="zh-CN" sz="2400" dirty="0" err="1" smtClean="0"/>
              <a:t>ctionScript</a:t>
            </a:r>
            <a:r>
              <a:rPr lang="en-US" altLang="zh-CN" sz="2400" dirty="0" smtClean="0"/>
              <a:t> </a:t>
            </a:r>
            <a:r>
              <a:rPr lang="zh-CN" altLang="en-US" sz="2400" dirty="0" smtClean="0"/>
              <a:t>就像</a:t>
            </a:r>
            <a:r>
              <a:rPr lang="en-US" altLang="zh-CN" sz="2400" dirty="0" smtClean="0"/>
              <a:t>HTML</a:t>
            </a:r>
            <a:r>
              <a:rPr lang="zh-CN" altLang="en-US" sz="2400" dirty="0" smtClean="0"/>
              <a:t>之于</a:t>
            </a:r>
            <a:r>
              <a:rPr lang="en-US" altLang="zh-CN" sz="2400" dirty="0" err="1" smtClean="0"/>
              <a:t>Javascript</a:t>
            </a:r>
            <a:endParaRPr lang="en-US" sz="2400" dirty="0" smtClean="0"/>
          </a:p>
          <a:p>
            <a:pPr lvl="1"/>
            <a:endParaRPr lang="en-US" sz="240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StringValidator</a:t>
            </a:r>
            <a:endParaRPr lang="en-US" altLang="zh-CN" sz="2400" dirty="0" smtClean="0"/>
          </a:p>
          <a:p>
            <a:pPr lvl="1"/>
            <a:endParaRPr lang="en-US" altLang="zh-CN" sz="2000" dirty="0" smtClean="0"/>
          </a:p>
        </p:txBody>
      </p:sp>
      <p:pic>
        <p:nvPicPr>
          <p:cNvPr id="15364" name="Picture 4"/>
          <p:cNvPicPr>
            <a:picLocks noChangeAspect="1" noChangeArrowheads="1"/>
          </p:cNvPicPr>
          <p:nvPr/>
        </p:nvPicPr>
        <p:blipFill>
          <a:blip r:embed="rId2" cstate="print"/>
          <a:srcRect/>
          <a:stretch>
            <a:fillRect/>
          </a:stretch>
        </p:blipFill>
        <p:spPr bwMode="auto">
          <a:xfrm>
            <a:off x="1676400" y="5181600"/>
            <a:ext cx="3790950" cy="733425"/>
          </a:xfrm>
          <a:prstGeom prst="rect">
            <a:avLst/>
          </a:prstGeom>
          <a:noFill/>
          <a:ln w="9525">
            <a:noFill/>
            <a:miter lim="800000"/>
            <a:headEnd/>
            <a:tailEnd/>
          </a:ln>
        </p:spPr>
      </p:pic>
      <p:pic>
        <p:nvPicPr>
          <p:cNvPr id="16386" name="Picture 2"/>
          <p:cNvPicPr>
            <a:picLocks noChangeAspect="1" noChangeArrowheads="1"/>
          </p:cNvPicPr>
          <p:nvPr/>
        </p:nvPicPr>
        <p:blipFill>
          <a:blip r:embed="rId3" cstate="print"/>
          <a:srcRect/>
          <a:stretch>
            <a:fillRect/>
          </a:stretch>
        </p:blipFill>
        <p:spPr bwMode="auto">
          <a:xfrm>
            <a:off x="1371600" y="1752600"/>
            <a:ext cx="5692754"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StringValidator</a:t>
            </a:r>
            <a:endParaRPr lang="en-US" altLang="zh-CN" sz="2400" dirty="0" smtClean="0"/>
          </a:p>
          <a:p>
            <a:pPr lvl="1"/>
            <a:r>
              <a:rPr lang="zh-CN" altLang="en-US" sz="2000" dirty="0" smtClean="0"/>
              <a:t>从一般意义上，验证器默认监听的是发生在它所验证的组件上的触发事件</a:t>
            </a:r>
            <a:r>
              <a:rPr lang="en-US" altLang="zh-CN" sz="2000" dirty="0" smtClean="0"/>
              <a:t>(</a:t>
            </a:r>
            <a:r>
              <a:rPr lang="zh-CN" altLang="en-US" sz="2000" dirty="0" smtClean="0"/>
              <a:t>即正常情况下会监视用户提交</a:t>
            </a:r>
            <a:r>
              <a:rPr lang="en-US" altLang="zh-CN" sz="2000" dirty="0" err="1" smtClean="0"/>
              <a:t>TextInput</a:t>
            </a:r>
            <a:r>
              <a:rPr lang="zh-CN" altLang="en-US" sz="2000" dirty="0" smtClean="0"/>
              <a:t>的值</a:t>
            </a:r>
            <a:r>
              <a:rPr lang="en-US" altLang="zh-CN" sz="2000" dirty="0" smtClean="0"/>
              <a:t>).</a:t>
            </a:r>
            <a:r>
              <a:rPr lang="zh-CN" altLang="en-US" sz="2000" dirty="0" smtClean="0"/>
              <a:t>但这个事例通过将</a:t>
            </a:r>
            <a:r>
              <a:rPr lang="en-US" altLang="zh-CN" sz="2000" dirty="0" smtClean="0"/>
              <a:t>trigger</a:t>
            </a:r>
            <a:r>
              <a:rPr lang="zh-CN" altLang="en-US" sz="2000" dirty="0" smtClean="0"/>
              <a:t>属性设置为指向按钮，覆盖了默认行为</a:t>
            </a:r>
            <a:endParaRPr lang="en-US" altLang="zh-CN" sz="2000" dirty="0" smtClean="0"/>
          </a:p>
          <a:p>
            <a:pPr lvl="1"/>
            <a:r>
              <a:rPr lang="zh-CN" altLang="en-US" sz="2000" dirty="0" smtClean="0"/>
              <a:t>同样是在默认情况下，触发事件应该是</a:t>
            </a:r>
            <a:r>
              <a:rPr lang="en-US" altLang="zh-CN" sz="2000" dirty="0" err="1" smtClean="0"/>
              <a:t>valueCommit</a:t>
            </a:r>
            <a:r>
              <a:rPr lang="zh-CN" altLang="en-US" sz="2000" dirty="0" smtClean="0"/>
              <a:t>。但由于使用了按钮，因此验证器监视按钮的</a:t>
            </a:r>
            <a:r>
              <a:rPr lang="en-US" altLang="zh-CN" sz="2000" dirty="0" smtClean="0"/>
              <a:t>click</a:t>
            </a:r>
            <a:r>
              <a:rPr lang="zh-CN" altLang="en-US" sz="2000" dirty="0" smtClean="0"/>
              <a:t>事件，而不是监视是否按下了回车键或</a:t>
            </a:r>
            <a:r>
              <a:rPr lang="en-US" altLang="zh-CN" sz="2000" dirty="0" smtClean="0"/>
              <a:t>Tab</a:t>
            </a:r>
            <a:r>
              <a:rPr lang="zh-CN" altLang="en-US" sz="2000" dirty="0" smtClean="0"/>
              <a:t>键</a:t>
            </a:r>
            <a:endParaRPr lang="en-US" altLang="zh-CN" sz="2000"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NumberValidator</a:t>
            </a:r>
            <a:endParaRPr lang="en-US" altLang="zh-CN" sz="2400" dirty="0" smtClean="0"/>
          </a:p>
          <a:p>
            <a:pPr lvl="1"/>
            <a:endParaRPr lang="en-US" altLang="zh-CN" sz="2000" dirty="0" smtClean="0"/>
          </a:p>
        </p:txBody>
      </p:sp>
      <p:pic>
        <p:nvPicPr>
          <p:cNvPr id="17411" name="Picture 3"/>
          <p:cNvPicPr>
            <a:picLocks noChangeAspect="1" noChangeArrowheads="1"/>
          </p:cNvPicPr>
          <p:nvPr/>
        </p:nvPicPr>
        <p:blipFill>
          <a:blip r:embed="rId2" cstate="print"/>
          <a:srcRect/>
          <a:stretch>
            <a:fillRect/>
          </a:stretch>
        </p:blipFill>
        <p:spPr bwMode="auto">
          <a:xfrm>
            <a:off x="1143000" y="1905000"/>
            <a:ext cx="5084030" cy="3124200"/>
          </a:xfrm>
          <a:prstGeom prst="rect">
            <a:avLst/>
          </a:prstGeom>
          <a:noFill/>
          <a:ln w="9525">
            <a:noFill/>
            <a:miter lim="800000"/>
            <a:headEnd/>
            <a:tailEnd/>
          </a:ln>
        </p:spPr>
      </p:pic>
      <p:pic>
        <p:nvPicPr>
          <p:cNvPr id="17412" name="Picture 4"/>
          <p:cNvPicPr>
            <a:picLocks noChangeAspect="1" noChangeArrowheads="1"/>
          </p:cNvPicPr>
          <p:nvPr/>
        </p:nvPicPr>
        <p:blipFill>
          <a:blip r:embed="rId3" cstate="print"/>
          <a:srcRect/>
          <a:stretch>
            <a:fillRect/>
          </a:stretch>
        </p:blipFill>
        <p:spPr bwMode="auto">
          <a:xfrm>
            <a:off x="1523999" y="5334000"/>
            <a:ext cx="4760259" cy="114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DateValidator</a:t>
            </a:r>
            <a:endParaRPr lang="en-US" altLang="zh-CN" sz="2400" dirty="0" smtClean="0"/>
          </a:p>
          <a:p>
            <a:pPr lvl="1"/>
            <a:endParaRPr lang="en-US" altLang="zh-CN" sz="2000" dirty="0" smtClean="0"/>
          </a:p>
        </p:txBody>
      </p:sp>
      <p:pic>
        <p:nvPicPr>
          <p:cNvPr id="18435" name="Picture 3"/>
          <p:cNvPicPr>
            <a:picLocks noChangeAspect="1" noChangeArrowheads="1"/>
          </p:cNvPicPr>
          <p:nvPr/>
        </p:nvPicPr>
        <p:blipFill>
          <a:blip r:embed="rId2" cstate="print"/>
          <a:srcRect/>
          <a:stretch>
            <a:fillRect/>
          </a:stretch>
        </p:blipFill>
        <p:spPr bwMode="auto">
          <a:xfrm>
            <a:off x="457200" y="1981200"/>
            <a:ext cx="4543425" cy="1704975"/>
          </a:xfrm>
          <a:prstGeom prst="rect">
            <a:avLst/>
          </a:prstGeom>
          <a:noFill/>
          <a:ln w="9525">
            <a:noFill/>
            <a:miter lim="800000"/>
            <a:headEnd/>
            <a:tailEnd/>
          </a:ln>
        </p:spPr>
      </p:pic>
      <p:pic>
        <p:nvPicPr>
          <p:cNvPr id="18436" name="Picture 4"/>
          <p:cNvPicPr>
            <a:picLocks noChangeAspect="1" noChangeArrowheads="1"/>
          </p:cNvPicPr>
          <p:nvPr/>
        </p:nvPicPr>
        <p:blipFill>
          <a:blip r:embed="rId3" cstate="print"/>
          <a:srcRect/>
          <a:stretch>
            <a:fillRect/>
          </a:stretch>
        </p:blipFill>
        <p:spPr bwMode="auto">
          <a:xfrm>
            <a:off x="5334000" y="2209800"/>
            <a:ext cx="3609975" cy="742950"/>
          </a:xfrm>
          <a:prstGeom prst="rect">
            <a:avLst/>
          </a:prstGeom>
          <a:noFill/>
          <a:ln w="9525">
            <a:noFill/>
            <a:miter lim="800000"/>
            <a:headEnd/>
            <a:tailEnd/>
          </a:ln>
        </p:spPr>
      </p:pic>
      <p:pic>
        <p:nvPicPr>
          <p:cNvPr id="18437" name="Picture 5"/>
          <p:cNvPicPr>
            <a:picLocks noChangeAspect="1" noChangeArrowheads="1"/>
          </p:cNvPicPr>
          <p:nvPr/>
        </p:nvPicPr>
        <p:blipFill>
          <a:blip r:embed="rId4" cstate="print"/>
          <a:srcRect/>
          <a:stretch>
            <a:fillRect/>
          </a:stretch>
        </p:blipFill>
        <p:spPr bwMode="auto">
          <a:xfrm>
            <a:off x="381000" y="3962400"/>
            <a:ext cx="5010150" cy="2362200"/>
          </a:xfrm>
          <a:prstGeom prst="rect">
            <a:avLst/>
          </a:prstGeom>
          <a:noFill/>
          <a:ln w="9525">
            <a:noFill/>
            <a:miter lim="800000"/>
            <a:headEnd/>
            <a:tailEnd/>
          </a:ln>
        </p:spPr>
      </p:pic>
      <p:pic>
        <p:nvPicPr>
          <p:cNvPr id="18438" name="Picture 6"/>
          <p:cNvPicPr>
            <a:picLocks noChangeAspect="1" noChangeArrowheads="1"/>
          </p:cNvPicPr>
          <p:nvPr/>
        </p:nvPicPr>
        <p:blipFill>
          <a:blip r:embed="rId5" cstate="print"/>
          <a:srcRect/>
          <a:stretch>
            <a:fillRect/>
          </a:stretch>
        </p:blipFill>
        <p:spPr bwMode="auto">
          <a:xfrm>
            <a:off x="4886325" y="5486400"/>
            <a:ext cx="4257675" cy="45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EmailValidator</a:t>
            </a:r>
            <a:endParaRPr lang="en-US" altLang="zh-CN" sz="2400" dirty="0" smtClean="0"/>
          </a:p>
          <a:p>
            <a:pPr lvl="1"/>
            <a:endParaRPr lang="en-US" altLang="zh-CN" sz="2000" dirty="0" smtClean="0"/>
          </a:p>
        </p:txBody>
      </p:sp>
      <p:pic>
        <p:nvPicPr>
          <p:cNvPr id="19458" name="Picture 2"/>
          <p:cNvPicPr>
            <a:picLocks noChangeAspect="1" noChangeArrowheads="1"/>
          </p:cNvPicPr>
          <p:nvPr/>
        </p:nvPicPr>
        <p:blipFill>
          <a:blip r:embed="rId2" cstate="print"/>
          <a:srcRect/>
          <a:stretch>
            <a:fillRect/>
          </a:stretch>
        </p:blipFill>
        <p:spPr bwMode="auto">
          <a:xfrm>
            <a:off x="1219200" y="1828800"/>
            <a:ext cx="6501528" cy="2667000"/>
          </a:xfrm>
          <a:prstGeom prst="rect">
            <a:avLst/>
          </a:prstGeom>
          <a:noFill/>
          <a:ln w="9525">
            <a:noFill/>
            <a:miter lim="800000"/>
            <a:headEnd/>
            <a:tailEnd/>
          </a:ln>
        </p:spPr>
      </p:pic>
      <p:pic>
        <p:nvPicPr>
          <p:cNvPr id="19459" name="Picture 3"/>
          <p:cNvPicPr>
            <a:picLocks noChangeAspect="1" noChangeArrowheads="1"/>
          </p:cNvPicPr>
          <p:nvPr/>
        </p:nvPicPr>
        <p:blipFill>
          <a:blip r:embed="rId3" cstate="print"/>
          <a:srcRect/>
          <a:stretch>
            <a:fillRect/>
          </a:stretch>
        </p:blipFill>
        <p:spPr bwMode="auto">
          <a:xfrm>
            <a:off x="1828800" y="4953000"/>
            <a:ext cx="5619750" cy="114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CurrencyValidator</a:t>
            </a:r>
            <a:endParaRPr lang="en-US" altLang="zh-CN" sz="2400" dirty="0" smtClean="0"/>
          </a:p>
          <a:p>
            <a:pPr lvl="1"/>
            <a:endParaRPr lang="en-US" altLang="zh-CN" sz="2000" dirty="0" smtClean="0"/>
          </a:p>
        </p:txBody>
      </p:sp>
      <p:pic>
        <p:nvPicPr>
          <p:cNvPr id="20484" name="Picture 4"/>
          <p:cNvPicPr>
            <a:picLocks noChangeAspect="1" noChangeArrowheads="1"/>
          </p:cNvPicPr>
          <p:nvPr/>
        </p:nvPicPr>
        <p:blipFill>
          <a:blip r:embed="rId2" cstate="print"/>
          <a:srcRect/>
          <a:stretch>
            <a:fillRect/>
          </a:stretch>
        </p:blipFill>
        <p:spPr bwMode="auto">
          <a:xfrm>
            <a:off x="1219200" y="1905000"/>
            <a:ext cx="5860473" cy="2743200"/>
          </a:xfrm>
          <a:prstGeom prst="rect">
            <a:avLst/>
          </a:prstGeom>
          <a:noFill/>
          <a:ln w="9525">
            <a:noFill/>
            <a:miter lim="800000"/>
            <a:headEnd/>
            <a:tailEnd/>
          </a:ln>
        </p:spPr>
      </p:pic>
      <p:pic>
        <p:nvPicPr>
          <p:cNvPr id="20485" name="Picture 5"/>
          <p:cNvPicPr>
            <a:picLocks noChangeAspect="1" noChangeArrowheads="1"/>
          </p:cNvPicPr>
          <p:nvPr/>
        </p:nvPicPr>
        <p:blipFill>
          <a:blip r:embed="rId3" cstate="print"/>
          <a:srcRect/>
          <a:stretch>
            <a:fillRect/>
          </a:stretch>
        </p:blipFill>
        <p:spPr bwMode="auto">
          <a:xfrm>
            <a:off x="1905000" y="5181600"/>
            <a:ext cx="3669957"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PhoneNumberValidator</a:t>
            </a:r>
            <a:endParaRPr lang="en-US" altLang="zh-CN" sz="2400" dirty="0" smtClean="0"/>
          </a:p>
          <a:p>
            <a:pPr lvl="1"/>
            <a:endParaRPr lang="en-US" altLang="zh-CN" sz="2000" dirty="0" smtClean="0"/>
          </a:p>
        </p:txBody>
      </p:sp>
      <p:pic>
        <p:nvPicPr>
          <p:cNvPr id="21506" name="Picture 2"/>
          <p:cNvPicPr>
            <a:picLocks noChangeAspect="1" noChangeArrowheads="1"/>
          </p:cNvPicPr>
          <p:nvPr/>
        </p:nvPicPr>
        <p:blipFill>
          <a:blip r:embed="rId2" cstate="print"/>
          <a:srcRect/>
          <a:stretch>
            <a:fillRect/>
          </a:stretch>
        </p:blipFill>
        <p:spPr bwMode="auto">
          <a:xfrm>
            <a:off x="1600199" y="1905000"/>
            <a:ext cx="4967717" cy="2667000"/>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1295400" y="5029200"/>
            <a:ext cx="6115304" cy="99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RegExpValidator</a:t>
            </a:r>
            <a:endParaRPr lang="en-US" altLang="zh-CN" sz="2400" dirty="0" smtClean="0"/>
          </a:p>
          <a:p>
            <a:pPr lvl="1"/>
            <a:endParaRPr lang="en-US" altLang="zh-CN" sz="2000" dirty="0" smtClean="0"/>
          </a:p>
        </p:txBody>
      </p:sp>
      <p:pic>
        <p:nvPicPr>
          <p:cNvPr id="22530" name="Picture 2"/>
          <p:cNvPicPr>
            <a:picLocks noChangeAspect="1" noChangeArrowheads="1"/>
          </p:cNvPicPr>
          <p:nvPr/>
        </p:nvPicPr>
        <p:blipFill>
          <a:blip r:embed="rId2" cstate="print"/>
          <a:srcRect/>
          <a:stretch>
            <a:fillRect/>
          </a:stretch>
        </p:blipFill>
        <p:spPr bwMode="auto">
          <a:xfrm>
            <a:off x="1371600" y="1828800"/>
            <a:ext cx="6253785" cy="3200400"/>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1447800" y="5334000"/>
            <a:ext cx="6301648" cy="99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RegExpValidator</a:t>
            </a:r>
            <a:r>
              <a:rPr lang="en-US" altLang="zh-CN" sz="2400" dirty="0" smtClean="0"/>
              <a:t> (2)</a:t>
            </a:r>
          </a:p>
          <a:p>
            <a:pPr lvl="1"/>
            <a:endParaRPr lang="en-US" altLang="zh-CN" sz="2000" dirty="0" smtClean="0"/>
          </a:p>
        </p:txBody>
      </p:sp>
      <p:pic>
        <p:nvPicPr>
          <p:cNvPr id="23554" name="Picture 2"/>
          <p:cNvPicPr>
            <a:picLocks noChangeAspect="1" noChangeArrowheads="1"/>
          </p:cNvPicPr>
          <p:nvPr/>
        </p:nvPicPr>
        <p:blipFill>
          <a:blip r:embed="rId2" cstate="print"/>
          <a:srcRect/>
          <a:stretch>
            <a:fillRect/>
          </a:stretch>
        </p:blipFill>
        <p:spPr bwMode="auto">
          <a:xfrm>
            <a:off x="304800" y="1676400"/>
            <a:ext cx="5538952" cy="4724400"/>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6054707" y="4495800"/>
            <a:ext cx="3089293" cy="172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CreditCardValidator</a:t>
            </a:r>
            <a:endParaRPr lang="en-US" altLang="zh-CN" sz="2400" dirty="0" smtClean="0"/>
          </a:p>
          <a:p>
            <a:pPr marL="342900" lvl="1" indent="-342900">
              <a:buFont typeface="Arial" pitchFamily="34" charset="0"/>
              <a:buChar char="•"/>
            </a:pPr>
            <a:r>
              <a:rPr lang="en-US" altLang="zh-CN" sz="2400" dirty="0" err="1" smtClean="0"/>
              <a:t>SocialSecurityValidator</a:t>
            </a:r>
            <a:endParaRPr lang="en-US" altLang="zh-CN" sz="2400" dirty="0" smtClean="0"/>
          </a:p>
          <a:p>
            <a:pPr marL="342900" lvl="1" indent="-342900">
              <a:buFont typeface="Arial" pitchFamily="34" charset="0"/>
              <a:buChar char="•"/>
            </a:pPr>
            <a:r>
              <a:rPr lang="en-US" altLang="zh-CN" sz="2400" dirty="0" err="1" smtClean="0"/>
              <a:t>ZipCodeValidator</a:t>
            </a:r>
            <a:endParaRPr lang="en-US" altLang="zh-CN" sz="24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altLang="zh-CN" sz="3200" dirty="0" err="1" smtClean="0"/>
              <a:t>ActionScript</a:t>
            </a:r>
            <a:r>
              <a:rPr lang="zh-CN" altLang="en-US" sz="3200" dirty="0" smtClean="0"/>
              <a:t>基本语法</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注释</a:t>
            </a:r>
            <a:endParaRPr lang="en-US" altLang="zh-CN" sz="2400" dirty="0" smtClean="0"/>
          </a:p>
          <a:p>
            <a:pPr lvl="1"/>
            <a:r>
              <a:rPr lang="zh-CN" altLang="en-US" sz="2000" dirty="0" smtClean="0"/>
              <a:t>行内注释 </a:t>
            </a:r>
            <a:endParaRPr lang="en-US" altLang="zh-CN" sz="2000" dirty="0" smtClean="0"/>
          </a:p>
          <a:p>
            <a:pPr lvl="2"/>
            <a:r>
              <a:rPr lang="en-US" altLang="zh-CN" sz="2000" dirty="0" smtClean="0"/>
              <a:t>// this is a comment</a:t>
            </a:r>
            <a:endParaRPr lang="en-US" sz="2000" dirty="0" smtClean="0"/>
          </a:p>
          <a:p>
            <a:pPr lvl="1"/>
            <a:r>
              <a:rPr lang="zh-CN" altLang="en-US" sz="2000" dirty="0" smtClean="0"/>
              <a:t>多行注释</a:t>
            </a:r>
            <a:endParaRPr lang="en-US" altLang="zh-CN" sz="2000" dirty="0" smtClean="0"/>
          </a:p>
          <a:p>
            <a:pPr lvl="2"/>
            <a:r>
              <a:rPr lang="en-US" sz="2000" dirty="0" smtClean="0"/>
              <a:t>/* T</a:t>
            </a:r>
            <a:r>
              <a:rPr lang="en-US" altLang="zh-CN" sz="2000" dirty="0" smtClean="0"/>
              <a:t>his is a comment</a:t>
            </a:r>
            <a:br>
              <a:rPr lang="en-US" altLang="zh-CN" sz="2000" dirty="0" smtClean="0"/>
            </a:br>
            <a:r>
              <a:rPr lang="en-US" altLang="zh-CN" sz="2000" dirty="0" smtClean="0"/>
              <a:t>…</a:t>
            </a:r>
            <a:br>
              <a:rPr lang="en-US" altLang="zh-CN" sz="2000" dirty="0" smtClean="0"/>
            </a:br>
            <a:r>
              <a:rPr lang="en-US" altLang="zh-CN" sz="2000" dirty="0" smtClean="0"/>
              <a:t>*/</a:t>
            </a:r>
            <a:endParaRPr lang="en-US" sz="2000" dirty="0" smtClean="0"/>
          </a:p>
          <a:p>
            <a:r>
              <a:rPr lang="zh-CN" altLang="en-US" sz="2400" dirty="0" smtClean="0"/>
              <a:t>变量</a:t>
            </a:r>
          </a:p>
          <a:p>
            <a:pPr lvl="1"/>
            <a:r>
              <a:rPr lang="zh-CN" altLang="en-US" sz="2000" dirty="0" smtClean="0"/>
              <a:t>字母、数字、下划线和</a:t>
            </a:r>
            <a:r>
              <a:rPr lang="en-US" altLang="zh-CN" sz="2000" dirty="0" smtClean="0"/>
              <a:t>$</a:t>
            </a:r>
            <a:r>
              <a:rPr lang="zh-CN" altLang="en-US" sz="2000" dirty="0" smtClean="0"/>
              <a:t>符号的组合，不能以数字开头</a:t>
            </a:r>
            <a:endParaRPr lang="en-US" altLang="zh-CN" sz="2000" dirty="0" smtClean="0"/>
          </a:p>
          <a:p>
            <a:pPr lvl="1"/>
            <a:r>
              <a:rPr lang="zh-CN" altLang="en-US" sz="2000" dirty="0" smtClean="0"/>
              <a:t>严格数据类型：在声明了某种类型的变量后，赋给该变量的值必须是声明的类型，或者与声明的类型兼容的类型</a:t>
            </a:r>
            <a:endParaRPr lang="en-US" altLang="zh-CN" sz="2000" dirty="0" smtClean="0"/>
          </a:p>
          <a:p>
            <a:pPr lvl="1"/>
            <a:r>
              <a:rPr lang="zh-CN" altLang="en-US" sz="2000" dirty="0" smtClean="0"/>
              <a:t>变量定义</a:t>
            </a:r>
            <a:endParaRPr lang="en-US" altLang="zh-CN" sz="2000" dirty="0" smtClean="0"/>
          </a:p>
          <a:p>
            <a:pPr lvl="2"/>
            <a:r>
              <a:rPr lang="en-US" altLang="zh-CN" b="1" dirty="0" err="1" smtClean="0">
                <a:solidFill>
                  <a:srgbClr val="FF0000"/>
                </a:solidFill>
              </a:rPr>
              <a:t>var</a:t>
            </a:r>
            <a:r>
              <a:rPr lang="en-US" altLang="zh-CN" b="1" dirty="0" smtClean="0">
                <a:solidFill>
                  <a:srgbClr val="FF0000"/>
                </a:solidFill>
              </a:rPr>
              <a:t> </a:t>
            </a:r>
            <a:r>
              <a:rPr lang="en-US" altLang="zh-CN" dirty="0" err="1" smtClean="0"/>
              <a:t>myVarName</a:t>
            </a:r>
            <a:r>
              <a:rPr lang="en-US" altLang="zh-CN" b="1" dirty="0" smtClean="0">
                <a:solidFill>
                  <a:srgbClr val="FF0000"/>
                </a:solidFill>
              </a:rPr>
              <a:t>: </a:t>
            </a:r>
            <a:r>
              <a:rPr lang="en-US" altLang="zh-CN" dirty="0" err="1" smtClean="0"/>
              <a:t>varType</a:t>
            </a:r>
            <a:r>
              <a:rPr lang="en-US" altLang="zh-CN" dirty="0" smtClean="0"/>
              <a:t> </a:t>
            </a:r>
            <a:r>
              <a:rPr lang="en-US" altLang="zh-CN" b="1" dirty="0" smtClean="0">
                <a:solidFill>
                  <a:srgbClr val="FF0000"/>
                </a:solidFill>
              </a:rPr>
              <a:t>=</a:t>
            </a:r>
            <a:r>
              <a:rPr lang="en-US" altLang="zh-CN" dirty="0" smtClean="0"/>
              <a:t> </a:t>
            </a:r>
            <a:r>
              <a:rPr lang="en-US" altLang="zh-CN" dirty="0" err="1" smtClean="0"/>
              <a:t>initValue</a:t>
            </a:r>
            <a:r>
              <a:rPr lang="en-US" altLang="zh-CN" dirty="0" smtClean="0"/>
              <a:t>;</a:t>
            </a:r>
          </a:p>
          <a:p>
            <a:pPr lvl="1"/>
            <a:r>
              <a:rPr lang="en-US" altLang="en-US" sz="2000" dirty="0" err="1" smtClean="0"/>
              <a:t>A</a:t>
            </a:r>
            <a:r>
              <a:rPr lang="en-US" altLang="zh-CN" sz="2000" dirty="0" err="1" smtClean="0"/>
              <a:t>ctionScript</a:t>
            </a:r>
            <a:r>
              <a:rPr lang="zh-CN" altLang="en-US" sz="2000" dirty="0" smtClean="0"/>
              <a:t>可以执行动态类型检查，</a:t>
            </a:r>
            <a:r>
              <a:rPr lang="en-US" altLang="zh-CN" sz="2000" dirty="0" smtClean="0"/>
              <a:t>Flash Player</a:t>
            </a:r>
            <a:r>
              <a:rPr lang="zh-CN" altLang="en-US" sz="2000" dirty="0" smtClean="0"/>
              <a:t>负责在应用程序执行期间决定变量类型</a:t>
            </a:r>
            <a:endParaRPr lang="en-US" altLang="en-US" sz="2000" dirty="0" smtClean="0"/>
          </a:p>
          <a:p>
            <a:pPr lvl="2"/>
            <a:endParaRPr lang="en-US" dirty="0" smtClean="0"/>
          </a:p>
          <a:p>
            <a:pPr lvl="2"/>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实时验证</a:t>
            </a:r>
            <a:endParaRPr lang="en-US" altLang="zh-CN" sz="2400" dirty="0" smtClean="0"/>
          </a:p>
          <a:p>
            <a:pPr lvl="1"/>
            <a:r>
              <a:rPr lang="zh-CN" altLang="en-US" sz="2000" dirty="0" smtClean="0"/>
              <a:t>要进行实时验证，或者在错误发生时就捕获输入错误，就必须监听用户输入数据时发生的每个变化，为此，必须监听</a:t>
            </a:r>
            <a:r>
              <a:rPr lang="en-US" altLang="zh-CN" sz="2000" dirty="0" smtClean="0"/>
              <a:t>change</a:t>
            </a:r>
            <a:r>
              <a:rPr lang="zh-CN" altLang="en-US" sz="2000" dirty="0" smtClean="0"/>
              <a:t>触发器事件</a:t>
            </a:r>
            <a:endParaRPr lang="en-US" altLang="zh-CN" sz="2000" dirty="0" smtClean="0"/>
          </a:p>
        </p:txBody>
      </p:sp>
      <p:pic>
        <p:nvPicPr>
          <p:cNvPr id="24578" name="Picture 2"/>
          <p:cNvPicPr>
            <a:picLocks noChangeAspect="1" noChangeArrowheads="1"/>
          </p:cNvPicPr>
          <p:nvPr/>
        </p:nvPicPr>
        <p:blipFill>
          <a:blip r:embed="rId2" cstate="print"/>
          <a:srcRect/>
          <a:stretch>
            <a:fillRect/>
          </a:stretch>
        </p:blipFill>
        <p:spPr bwMode="auto">
          <a:xfrm>
            <a:off x="1219200" y="2819400"/>
            <a:ext cx="54102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提交验证</a:t>
            </a:r>
            <a:endParaRPr lang="en-US" altLang="zh-CN" sz="2400" dirty="0" smtClean="0"/>
          </a:p>
          <a:p>
            <a:pPr lvl="1"/>
            <a:r>
              <a:rPr lang="zh-CN" altLang="en-US" sz="2000" dirty="0" smtClean="0"/>
              <a:t>当用户按下</a:t>
            </a:r>
            <a:r>
              <a:rPr lang="en-US" altLang="zh-CN" sz="2000" dirty="0" smtClean="0"/>
              <a:t>Tab</a:t>
            </a:r>
            <a:r>
              <a:rPr lang="zh-CN" altLang="en-US" sz="2000" dirty="0" smtClean="0"/>
              <a:t>键、回车键、方向键或鼠标单击其它组件时。监听</a:t>
            </a:r>
            <a:r>
              <a:rPr lang="en-US" altLang="zh-CN" sz="2000" dirty="0" err="1" smtClean="0"/>
              <a:t>valueCommit</a:t>
            </a:r>
            <a:r>
              <a:rPr lang="zh-CN" altLang="en-US" sz="2000" dirty="0" smtClean="0"/>
              <a:t>事件</a:t>
            </a:r>
            <a:r>
              <a:rPr lang="en-US" altLang="zh-CN" sz="2000" dirty="0" smtClean="0"/>
              <a:t/>
            </a:r>
            <a:br>
              <a:rPr lang="en-US" altLang="zh-CN" sz="2000" dirty="0" smtClean="0"/>
            </a:br>
            <a:r>
              <a:rPr lang="en-US" sz="2000" dirty="0" smtClean="0"/>
              <a:t>&lt;</a:t>
            </a:r>
            <a:r>
              <a:rPr lang="en-US" sz="2000" dirty="0" err="1" smtClean="0"/>
              <a:t>mx:StringValidator</a:t>
            </a:r>
            <a:r>
              <a:rPr lang="en-US" sz="2000" dirty="0" smtClean="0"/>
              <a:t> source="{address}" </a:t>
            </a:r>
            <a:r>
              <a:rPr lang="en-US" sz="2000" dirty="0" err="1" smtClean="0"/>
              <a:t>minLength</a:t>
            </a:r>
            <a:r>
              <a:rPr lang="en-US" sz="2000" dirty="0" smtClean="0"/>
              <a:t>="5" property="text“ trigger="{address}" </a:t>
            </a:r>
            <a:r>
              <a:rPr lang="en-US" sz="2000" dirty="0" err="1" smtClean="0"/>
              <a:t>triggerEvent</a:t>
            </a:r>
            <a:r>
              <a:rPr lang="en-US" sz="2000" dirty="0" smtClean="0"/>
              <a:t>="</a:t>
            </a:r>
            <a:r>
              <a:rPr lang="en-US" sz="2000" dirty="0" err="1" smtClean="0"/>
              <a:t>valueCommit</a:t>
            </a:r>
            <a:r>
              <a:rPr lang="en-US" sz="2000" dirty="0" smtClean="0"/>
              <a:t>"/&gt;</a:t>
            </a:r>
            <a:endParaRPr lang="en-US" altLang="zh-CN" sz="2000" dirty="0"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通过性验证</a:t>
            </a:r>
            <a:endParaRPr lang="en-US" altLang="zh-CN" sz="2400" dirty="0" smtClean="0"/>
          </a:p>
          <a:p>
            <a:pPr lvl="1"/>
            <a:r>
              <a:rPr lang="zh-CN" altLang="en-US" sz="2000" dirty="0" smtClean="0"/>
              <a:t>通过提交按钮触发验证器</a:t>
            </a:r>
            <a:endParaRPr lang="en-US" altLang="zh-CN" sz="2000" dirty="0" smtClean="0"/>
          </a:p>
        </p:txBody>
      </p:sp>
      <p:pic>
        <p:nvPicPr>
          <p:cNvPr id="25602" name="Picture 2"/>
          <p:cNvPicPr>
            <a:picLocks noChangeAspect="1" noChangeArrowheads="1"/>
          </p:cNvPicPr>
          <p:nvPr/>
        </p:nvPicPr>
        <p:blipFill>
          <a:blip r:embed="rId2" cstate="print"/>
          <a:srcRect/>
          <a:stretch>
            <a:fillRect/>
          </a:stretch>
        </p:blipFill>
        <p:spPr bwMode="auto">
          <a:xfrm>
            <a:off x="1371599" y="2209800"/>
            <a:ext cx="6269201"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脚本式验证</a:t>
            </a:r>
            <a:endParaRPr lang="en-US" altLang="zh-CN" sz="2400" dirty="0" smtClean="0"/>
          </a:p>
          <a:p>
            <a:pPr lvl="1"/>
            <a:endParaRPr lang="en-US" altLang="zh-CN" sz="2000" dirty="0" smtClean="0"/>
          </a:p>
        </p:txBody>
      </p:sp>
      <p:pic>
        <p:nvPicPr>
          <p:cNvPr id="26626" name="Picture 2"/>
          <p:cNvPicPr>
            <a:picLocks noChangeAspect="1" noChangeArrowheads="1"/>
          </p:cNvPicPr>
          <p:nvPr/>
        </p:nvPicPr>
        <p:blipFill>
          <a:blip r:embed="rId2" cstate="print"/>
          <a:srcRect/>
          <a:stretch>
            <a:fillRect/>
          </a:stretch>
        </p:blipFill>
        <p:spPr bwMode="auto">
          <a:xfrm>
            <a:off x="3276600" y="152400"/>
            <a:ext cx="5410200" cy="6496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验证用户输入</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验证技巧</a:t>
            </a:r>
            <a:endParaRPr lang="en-US" altLang="zh-CN" sz="2400" dirty="0" smtClean="0"/>
          </a:p>
          <a:p>
            <a:pPr lvl="1"/>
            <a:r>
              <a:rPr lang="zh-CN" altLang="en-US" sz="2000" dirty="0" smtClean="0"/>
              <a:t>验证器会逐个检查需要验证的条件，如果遇到一个条件验证失败，会立即停止</a:t>
            </a:r>
            <a:endParaRPr lang="en-US" altLang="zh-CN" sz="2000" dirty="0" smtClean="0"/>
          </a:p>
          <a:p>
            <a:pPr lvl="1"/>
            <a:r>
              <a:rPr lang="zh-CN" altLang="en-US" sz="2000" dirty="0" smtClean="0"/>
              <a:t>可以设置</a:t>
            </a:r>
            <a:r>
              <a:rPr lang="en-US" altLang="zh-CN" sz="2000" dirty="0" smtClean="0"/>
              <a:t>trigger</a:t>
            </a:r>
            <a:r>
              <a:rPr lang="zh-CN" altLang="en-US" sz="2000" dirty="0" smtClean="0"/>
              <a:t>和</a:t>
            </a:r>
            <a:r>
              <a:rPr lang="en-US" altLang="zh-CN" sz="2000" dirty="0" err="1" smtClean="0"/>
              <a:t>triggerEvent</a:t>
            </a:r>
            <a:r>
              <a:rPr lang="zh-CN" altLang="en-US" sz="2000" dirty="0" smtClean="0"/>
              <a:t>属性来控制验证操作由什么事件触发</a:t>
            </a:r>
            <a:endParaRPr lang="en-US" altLang="zh-CN" sz="2000" dirty="0" smtClean="0"/>
          </a:p>
          <a:p>
            <a:pPr lvl="1"/>
            <a:r>
              <a:rPr lang="zh-CN" altLang="en-US" sz="2000" dirty="0" smtClean="0"/>
              <a:t>如何知道哪些事件可用呢？</a:t>
            </a:r>
            <a:r>
              <a:rPr lang="en-US" altLang="zh-CN" sz="2000" dirty="0" smtClean="0"/>
              <a:t>Flash Builder -&gt; Help | Search </a:t>
            </a:r>
            <a:r>
              <a:rPr lang="zh-CN" altLang="en-US" sz="2000" dirty="0" smtClean="0"/>
              <a:t>或者单击相应组件，然后按</a:t>
            </a:r>
            <a:r>
              <a:rPr lang="en-US" altLang="zh-CN" sz="2000" dirty="0" smtClean="0"/>
              <a:t>Shift + F2</a:t>
            </a:r>
            <a:r>
              <a:rPr lang="zh-CN" altLang="en-US" sz="2000" dirty="0" smtClean="0"/>
              <a:t>，可以打开相关组件的</a:t>
            </a:r>
            <a:r>
              <a:rPr lang="en-US" altLang="zh-CN" sz="2000" dirty="0" smtClean="0"/>
              <a:t>API</a:t>
            </a:r>
            <a:r>
              <a:rPr lang="zh-CN" altLang="en-US" sz="2000" dirty="0" smtClean="0"/>
              <a:t>参考</a:t>
            </a:r>
            <a:endParaRPr lang="en-US" altLang="zh-CN" sz="2000" dirty="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内置格式化程序</a:t>
            </a:r>
            <a:r>
              <a:rPr lang="en-US" altLang="zh-CN" sz="2400" dirty="0" smtClean="0"/>
              <a:t>(Formatter</a:t>
            </a:r>
            <a:r>
              <a:rPr lang="zh-CN" altLang="en-US" sz="2400" dirty="0" smtClean="0"/>
              <a:t>子类</a:t>
            </a:r>
            <a:r>
              <a:rPr lang="en-US" altLang="zh-CN" sz="2400" dirty="0" smtClean="0"/>
              <a:t>)</a:t>
            </a:r>
          </a:p>
          <a:p>
            <a:pPr lvl="1"/>
            <a:endParaRPr lang="en-US" altLang="zh-CN" sz="2000" dirty="0" smtClean="0"/>
          </a:p>
        </p:txBody>
      </p:sp>
      <p:pic>
        <p:nvPicPr>
          <p:cNvPr id="27650" name="Picture 2"/>
          <p:cNvPicPr>
            <a:picLocks noChangeAspect="1" noChangeArrowheads="1"/>
          </p:cNvPicPr>
          <p:nvPr/>
        </p:nvPicPr>
        <p:blipFill>
          <a:blip r:embed="rId2" cstate="print"/>
          <a:srcRect/>
          <a:stretch>
            <a:fillRect/>
          </a:stretch>
        </p:blipFill>
        <p:spPr bwMode="auto">
          <a:xfrm>
            <a:off x="762000" y="2209800"/>
            <a:ext cx="6951831" cy="1088841"/>
          </a:xfrm>
          <a:prstGeom prst="rect">
            <a:avLst/>
          </a:prstGeom>
          <a:noFill/>
          <a:ln w="9525">
            <a:noFill/>
            <a:miter lim="800000"/>
            <a:headEnd/>
            <a:tailEnd/>
          </a:ln>
        </p:spPr>
      </p:pic>
      <p:pic>
        <p:nvPicPr>
          <p:cNvPr id="27651" name="Picture 3"/>
          <p:cNvPicPr>
            <a:picLocks noChangeAspect="1" noChangeArrowheads="1"/>
          </p:cNvPicPr>
          <p:nvPr/>
        </p:nvPicPr>
        <p:blipFill>
          <a:blip r:embed="rId3" cstate="print"/>
          <a:srcRect/>
          <a:stretch>
            <a:fillRect/>
          </a:stretch>
        </p:blipFill>
        <p:spPr bwMode="auto">
          <a:xfrm>
            <a:off x="762000" y="3429000"/>
            <a:ext cx="6927902"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NumberFormatter</a:t>
            </a:r>
            <a:endParaRPr lang="en-US" altLang="zh-CN" sz="2400" dirty="0" smtClean="0"/>
          </a:p>
          <a:p>
            <a:pPr lvl="1"/>
            <a:endParaRPr lang="en-US" altLang="zh-CN" sz="2000" dirty="0" smtClean="0"/>
          </a:p>
        </p:txBody>
      </p:sp>
      <p:pic>
        <p:nvPicPr>
          <p:cNvPr id="28674" name="Picture 2"/>
          <p:cNvPicPr>
            <a:picLocks noChangeAspect="1" noChangeArrowheads="1"/>
          </p:cNvPicPr>
          <p:nvPr/>
        </p:nvPicPr>
        <p:blipFill>
          <a:blip r:embed="rId2" cstate="print"/>
          <a:srcRect/>
          <a:stretch>
            <a:fillRect/>
          </a:stretch>
        </p:blipFill>
        <p:spPr bwMode="auto">
          <a:xfrm>
            <a:off x="3276600" y="990600"/>
            <a:ext cx="5534025" cy="5686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NumberFormatter</a:t>
            </a:r>
            <a:r>
              <a:rPr lang="zh-CN" altLang="en-US" sz="2400" dirty="0" smtClean="0"/>
              <a:t>实例</a:t>
            </a:r>
            <a:endParaRPr lang="en-US" altLang="zh-CN" sz="2400" dirty="0" smtClean="0"/>
          </a:p>
          <a:p>
            <a:pPr lvl="1"/>
            <a:endParaRPr lang="en-US" altLang="zh-CN" sz="2000" dirty="0" smtClean="0"/>
          </a:p>
        </p:txBody>
      </p:sp>
      <p:pic>
        <p:nvPicPr>
          <p:cNvPr id="29699" name="Picture 3"/>
          <p:cNvPicPr>
            <a:picLocks noChangeAspect="1" noChangeArrowheads="1"/>
          </p:cNvPicPr>
          <p:nvPr/>
        </p:nvPicPr>
        <p:blipFill>
          <a:blip r:embed="rId2" cstate="print"/>
          <a:srcRect/>
          <a:stretch>
            <a:fillRect/>
          </a:stretch>
        </p:blipFill>
        <p:spPr bwMode="auto">
          <a:xfrm>
            <a:off x="914400" y="1752600"/>
            <a:ext cx="6172200" cy="2854508"/>
          </a:xfrm>
          <a:prstGeom prst="rect">
            <a:avLst/>
          </a:prstGeom>
          <a:noFill/>
          <a:ln w="9525">
            <a:noFill/>
            <a:miter lim="800000"/>
            <a:headEnd/>
            <a:tailEnd/>
          </a:ln>
        </p:spPr>
      </p:pic>
      <p:pic>
        <p:nvPicPr>
          <p:cNvPr id="29700" name="Picture 4"/>
          <p:cNvPicPr>
            <a:picLocks noChangeAspect="1" noChangeArrowheads="1"/>
          </p:cNvPicPr>
          <p:nvPr/>
        </p:nvPicPr>
        <p:blipFill>
          <a:blip r:embed="rId3" cstate="print"/>
          <a:srcRect/>
          <a:stretch>
            <a:fillRect/>
          </a:stretch>
        </p:blipFill>
        <p:spPr bwMode="auto">
          <a:xfrm>
            <a:off x="990600" y="4953000"/>
            <a:ext cx="6096000" cy="17566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CurrencyFormatter</a:t>
            </a:r>
            <a:r>
              <a:rPr lang="zh-CN" altLang="en-US" sz="2400" dirty="0" smtClean="0"/>
              <a:t>实例</a:t>
            </a:r>
            <a:endParaRPr lang="en-US" altLang="zh-CN" sz="2400" dirty="0" smtClean="0"/>
          </a:p>
          <a:p>
            <a:pPr lvl="1"/>
            <a:endParaRPr lang="en-US" altLang="zh-CN" sz="2000" dirty="0" smtClean="0"/>
          </a:p>
        </p:txBody>
      </p:sp>
      <p:pic>
        <p:nvPicPr>
          <p:cNvPr id="30722" name="Picture 2"/>
          <p:cNvPicPr>
            <a:picLocks noChangeAspect="1" noChangeArrowheads="1"/>
          </p:cNvPicPr>
          <p:nvPr/>
        </p:nvPicPr>
        <p:blipFill>
          <a:blip r:embed="rId2" cstate="print"/>
          <a:srcRect/>
          <a:stretch>
            <a:fillRect/>
          </a:stretch>
        </p:blipFill>
        <p:spPr bwMode="auto">
          <a:xfrm>
            <a:off x="838200" y="1828800"/>
            <a:ext cx="5410200" cy="2867406"/>
          </a:xfrm>
          <a:prstGeom prst="rect">
            <a:avLst/>
          </a:prstGeom>
          <a:noFill/>
          <a:ln w="9525">
            <a:noFill/>
            <a:miter lim="800000"/>
            <a:headEnd/>
            <a:tailEnd/>
          </a:ln>
        </p:spPr>
      </p:pic>
      <p:pic>
        <p:nvPicPr>
          <p:cNvPr id="30723" name="Picture 3"/>
          <p:cNvPicPr>
            <a:picLocks noChangeAspect="1" noChangeArrowheads="1"/>
          </p:cNvPicPr>
          <p:nvPr/>
        </p:nvPicPr>
        <p:blipFill>
          <a:blip r:embed="rId3" cstate="print"/>
          <a:srcRect/>
          <a:stretch>
            <a:fillRect/>
          </a:stretch>
        </p:blipFill>
        <p:spPr bwMode="auto">
          <a:xfrm>
            <a:off x="914400" y="4952999"/>
            <a:ext cx="6172200" cy="1580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DateFormatter</a:t>
            </a:r>
            <a:endParaRPr lang="en-US" altLang="zh-CN" sz="2400" dirty="0" smtClean="0"/>
          </a:p>
          <a:p>
            <a:pPr lvl="1"/>
            <a:endParaRPr lang="en-US" altLang="zh-CN" sz="2000" dirty="0" smtClean="0"/>
          </a:p>
        </p:txBody>
      </p:sp>
      <p:pic>
        <p:nvPicPr>
          <p:cNvPr id="31746" name="Picture 2"/>
          <p:cNvPicPr>
            <a:picLocks noChangeAspect="1" noChangeArrowheads="1"/>
          </p:cNvPicPr>
          <p:nvPr/>
        </p:nvPicPr>
        <p:blipFill>
          <a:blip r:embed="rId2" cstate="print"/>
          <a:srcRect/>
          <a:stretch>
            <a:fillRect/>
          </a:stretch>
        </p:blipFill>
        <p:spPr bwMode="auto">
          <a:xfrm>
            <a:off x="228600" y="1600200"/>
            <a:ext cx="4931035" cy="4953000"/>
          </a:xfrm>
          <a:prstGeom prst="rect">
            <a:avLst/>
          </a:prstGeom>
          <a:noFill/>
          <a:ln w="9525">
            <a:noFill/>
            <a:miter lim="800000"/>
            <a:headEnd/>
            <a:tailEnd/>
          </a:ln>
        </p:spPr>
      </p:pic>
      <p:pic>
        <p:nvPicPr>
          <p:cNvPr id="31748" name="Picture 4"/>
          <p:cNvPicPr>
            <a:picLocks noChangeAspect="1" noChangeArrowheads="1"/>
          </p:cNvPicPr>
          <p:nvPr/>
        </p:nvPicPr>
        <p:blipFill>
          <a:blip r:embed="rId3" cstate="print"/>
          <a:srcRect/>
          <a:stretch>
            <a:fillRect/>
          </a:stretch>
        </p:blipFill>
        <p:spPr bwMode="auto">
          <a:xfrm>
            <a:off x="4724400" y="2057400"/>
            <a:ext cx="41910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altLang="zh-CN" sz="3200" dirty="0" err="1" smtClean="0"/>
              <a:t>ActionScript</a:t>
            </a:r>
            <a:r>
              <a:rPr lang="zh-CN" altLang="en-US" sz="3200" dirty="0" smtClean="0"/>
              <a:t>基本语法</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顶层类 （默认包）</a:t>
            </a:r>
            <a:endParaRPr lang="en-US" altLang="zh-CN" sz="2400" dirty="0" smtClean="0"/>
          </a:p>
          <a:p>
            <a:pPr lvl="1"/>
            <a:r>
              <a:rPr lang="en-US" altLang="zh-CN" sz="2000" dirty="0" smtClean="0"/>
              <a:t>Array, Boolean, Class, Date, </a:t>
            </a:r>
            <a:r>
              <a:rPr lang="en-US" altLang="zh-CN" sz="2000" dirty="0" err="1" smtClean="0"/>
              <a:t>int</a:t>
            </a:r>
            <a:r>
              <a:rPr lang="en-US" altLang="zh-CN" sz="2000" dirty="0" smtClean="0"/>
              <a:t>, Number, Object, String, </a:t>
            </a:r>
            <a:r>
              <a:rPr lang="en-US" altLang="zh-CN" sz="2000" dirty="0" err="1" smtClean="0"/>
              <a:t>uint</a:t>
            </a:r>
            <a:r>
              <a:rPr lang="en-US" altLang="zh-CN" sz="2000" dirty="0" smtClean="0"/>
              <a:t>, Vector, XML, </a:t>
            </a:r>
            <a:r>
              <a:rPr lang="en-US" altLang="zh-CN" sz="2000" dirty="0" err="1" smtClean="0"/>
              <a:t>XMList</a:t>
            </a:r>
            <a:endParaRPr lang="en-US" altLang="zh-CN" sz="2000" dirty="0" smtClean="0"/>
          </a:p>
          <a:p>
            <a:pPr lvl="1"/>
            <a:r>
              <a:rPr lang="zh-CN" altLang="en-US" sz="2000" dirty="0" smtClean="0"/>
              <a:t>创建类实例</a:t>
            </a:r>
            <a:r>
              <a:rPr lang="en-US" altLang="zh-CN" sz="2000" dirty="0" smtClean="0"/>
              <a:t/>
            </a:r>
            <a:br>
              <a:rPr lang="en-US" altLang="zh-CN" sz="2000" dirty="0" smtClean="0"/>
            </a:br>
            <a:r>
              <a:rPr lang="en-US" altLang="zh-CN" sz="2000" dirty="0" smtClean="0"/>
              <a:t>import </a:t>
            </a:r>
            <a:r>
              <a:rPr lang="en-US" altLang="zh-CN" sz="2000" dirty="0" err="1" smtClean="0"/>
              <a:t>com.mypackage.MyClass</a:t>
            </a:r>
            <a:r>
              <a:rPr lang="en-US" altLang="zh-CN" sz="2000" dirty="0" smtClean="0"/>
              <a:t>;</a:t>
            </a:r>
            <a:br>
              <a:rPr lang="en-US" altLang="zh-CN" sz="2000" dirty="0" smtClean="0"/>
            </a:br>
            <a:r>
              <a:rPr lang="en-US" altLang="zh-CN" sz="2000" dirty="0" err="1" smtClean="0"/>
              <a:t>var</a:t>
            </a:r>
            <a:r>
              <a:rPr lang="en-US" altLang="zh-CN" sz="2000" dirty="0" smtClean="0"/>
              <a:t> </a:t>
            </a:r>
            <a:r>
              <a:rPr lang="en-US" altLang="zh-CN" sz="2000" dirty="0" err="1" smtClean="0"/>
              <a:t>myVar:MyClass</a:t>
            </a:r>
            <a:r>
              <a:rPr lang="en-US" altLang="zh-CN" sz="2000" dirty="0" smtClean="0"/>
              <a:t> = new </a:t>
            </a:r>
            <a:r>
              <a:rPr lang="en-US" altLang="zh-CN" sz="2000" dirty="0" err="1" smtClean="0"/>
              <a:t>MyClass</a:t>
            </a:r>
            <a:r>
              <a:rPr lang="en-US" altLang="zh-CN" sz="2000" dirty="0" smtClean="0"/>
              <a:t>();</a:t>
            </a:r>
          </a:p>
          <a:p>
            <a:r>
              <a:rPr lang="zh-CN" altLang="en-US" sz="2400" dirty="0" smtClean="0"/>
              <a:t>特殊数据类型</a:t>
            </a:r>
          </a:p>
          <a:p>
            <a:pPr lvl="1"/>
            <a:endParaRPr lang="en-US" dirty="0" smtClean="0"/>
          </a:p>
        </p:txBody>
      </p:sp>
      <p:pic>
        <p:nvPicPr>
          <p:cNvPr id="1026" name="Picture 2"/>
          <p:cNvPicPr>
            <a:picLocks noChangeAspect="1" noChangeArrowheads="1"/>
          </p:cNvPicPr>
          <p:nvPr/>
        </p:nvPicPr>
        <p:blipFill>
          <a:blip r:embed="rId2" cstate="print"/>
          <a:srcRect/>
          <a:stretch>
            <a:fillRect/>
          </a:stretch>
        </p:blipFill>
        <p:spPr bwMode="auto">
          <a:xfrm>
            <a:off x="762000" y="3810000"/>
            <a:ext cx="7734300" cy="2886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DateFormatter</a:t>
            </a:r>
            <a:endParaRPr lang="en-US" altLang="zh-CN" sz="2400" dirty="0" smtClean="0"/>
          </a:p>
          <a:p>
            <a:pPr lvl="1"/>
            <a:endParaRPr lang="en-US" altLang="zh-CN" sz="2000" dirty="0" smtClean="0"/>
          </a:p>
        </p:txBody>
      </p:sp>
      <p:pic>
        <p:nvPicPr>
          <p:cNvPr id="31747" name="Picture 3"/>
          <p:cNvPicPr>
            <a:picLocks noChangeAspect="1" noChangeArrowheads="1"/>
          </p:cNvPicPr>
          <p:nvPr/>
        </p:nvPicPr>
        <p:blipFill>
          <a:blip r:embed="rId2" cstate="print"/>
          <a:srcRect/>
          <a:stretch>
            <a:fillRect/>
          </a:stretch>
        </p:blipFill>
        <p:spPr bwMode="auto">
          <a:xfrm>
            <a:off x="990600" y="1905000"/>
            <a:ext cx="4648200" cy="980719"/>
          </a:xfrm>
          <a:prstGeom prst="rect">
            <a:avLst/>
          </a:prstGeom>
          <a:noFill/>
          <a:ln w="9525">
            <a:noFill/>
            <a:miter lim="800000"/>
            <a:headEnd/>
            <a:tailEnd/>
          </a:ln>
        </p:spPr>
      </p:pic>
      <p:pic>
        <p:nvPicPr>
          <p:cNvPr id="32770" name="Picture 2"/>
          <p:cNvPicPr>
            <a:picLocks noChangeAspect="1" noChangeArrowheads="1"/>
          </p:cNvPicPr>
          <p:nvPr/>
        </p:nvPicPr>
        <p:blipFill>
          <a:blip r:embed="rId3" cstate="print"/>
          <a:srcRect/>
          <a:stretch>
            <a:fillRect/>
          </a:stretch>
        </p:blipFill>
        <p:spPr bwMode="auto">
          <a:xfrm>
            <a:off x="990600" y="3124200"/>
            <a:ext cx="5010150" cy="128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DateFormatter</a:t>
            </a:r>
            <a:r>
              <a:rPr lang="zh-CN" altLang="en-US" sz="2400" dirty="0" smtClean="0"/>
              <a:t>实例</a:t>
            </a:r>
            <a:endParaRPr lang="en-US" altLang="zh-CN" sz="2400" dirty="0" smtClean="0"/>
          </a:p>
          <a:p>
            <a:pPr lvl="1"/>
            <a:endParaRPr lang="en-US" altLang="zh-CN" sz="2000" dirty="0" smtClean="0"/>
          </a:p>
        </p:txBody>
      </p:sp>
      <p:pic>
        <p:nvPicPr>
          <p:cNvPr id="33794" name="Picture 2"/>
          <p:cNvPicPr>
            <a:picLocks noChangeAspect="1" noChangeArrowheads="1"/>
          </p:cNvPicPr>
          <p:nvPr/>
        </p:nvPicPr>
        <p:blipFill>
          <a:blip r:embed="rId2" cstate="print"/>
          <a:srcRect/>
          <a:stretch>
            <a:fillRect/>
          </a:stretch>
        </p:blipFill>
        <p:spPr bwMode="auto">
          <a:xfrm>
            <a:off x="914400" y="1676400"/>
            <a:ext cx="6445956"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PhoneFormatter</a:t>
            </a:r>
            <a:endParaRPr lang="en-US" altLang="zh-CN" sz="2000" dirty="0" smtClean="0"/>
          </a:p>
        </p:txBody>
      </p:sp>
      <p:pic>
        <p:nvPicPr>
          <p:cNvPr id="34818" name="Picture 2"/>
          <p:cNvPicPr>
            <a:picLocks noChangeAspect="1" noChangeArrowheads="1"/>
          </p:cNvPicPr>
          <p:nvPr/>
        </p:nvPicPr>
        <p:blipFill>
          <a:blip r:embed="rId2" cstate="print"/>
          <a:srcRect/>
          <a:stretch>
            <a:fillRect/>
          </a:stretch>
        </p:blipFill>
        <p:spPr bwMode="auto">
          <a:xfrm>
            <a:off x="990600" y="1828800"/>
            <a:ext cx="5476875" cy="2486025"/>
          </a:xfrm>
          <a:prstGeom prst="rect">
            <a:avLst/>
          </a:prstGeom>
          <a:noFill/>
          <a:ln w="9525">
            <a:noFill/>
            <a:miter lim="800000"/>
            <a:headEnd/>
            <a:tailEnd/>
          </a:ln>
        </p:spPr>
      </p:pic>
      <p:pic>
        <p:nvPicPr>
          <p:cNvPr id="34819" name="Picture 3"/>
          <p:cNvPicPr>
            <a:picLocks noChangeAspect="1" noChangeArrowheads="1"/>
          </p:cNvPicPr>
          <p:nvPr/>
        </p:nvPicPr>
        <p:blipFill>
          <a:blip r:embed="rId3" cstate="print"/>
          <a:srcRect/>
          <a:stretch>
            <a:fillRect/>
          </a:stretch>
        </p:blipFill>
        <p:spPr bwMode="auto">
          <a:xfrm>
            <a:off x="990600" y="4495800"/>
            <a:ext cx="5095875"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PhoneFormatter</a:t>
            </a:r>
            <a:r>
              <a:rPr lang="zh-CN" altLang="en-US" sz="2400" dirty="0" smtClean="0"/>
              <a:t>实例</a:t>
            </a:r>
            <a:endParaRPr lang="en-US" altLang="zh-CN" sz="2400" dirty="0" smtClean="0"/>
          </a:p>
          <a:p>
            <a:pPr lvl="1"/>
            <a:endParaRPr lang="en-US" altLang="zh-CN" sz="2000" dirty="0" smtClean="0"/>
          </a:p>
        </p:txBody>
      </p:sp>
      <p:pic>
        <p:nvPicPr>
          <p:cNvPr id="35842" name="Picture 2"/>
          <p:cNvPicPr>
            <a:picLocks noChangeAspect="1" noChangeArrowheads="1"/>
          </p:cNvPicPr>
          <p:nvPr/>
        </p:nvPicPr>
        <p:blipFill>
          <a:blip r:embed="rId2" cstate="print"/>
          <a:srcRect/>
          <a:stretch>
            <a:fillRect/>
          </a:stretch>
        </p:blipFill>
        <p:spPr bwMode="auto">
          <a:xfrm>
            <a:off x="1143000" y="1752600"/>
            <a:ext cx="6129156" cy="3124200"/>
          </a:xfrm>
          <a:prstGeom prst="rect">
            <a:avLst/>
          </a:prstGeom>
          <a:noFill/>
          <a:ln w="9525">
            <a:noFill/>
            <a:miter lim="800000"/>
            <a:headEnd/>
            <a:tailEnd/>
          </a:ln>
        </p:spPr>
      </p:pic>
      <p:pic>
        <p:nvPicPr>
          <p:cNvPr id="35843" name="Picture 3"/>
          <p:cNvPicPr>
            <a:picLocks noChangeAspect="1" noChangeArrowheads="1"/>
          </p:cNvPicPr>
          <p:nvPr/>
        </p:nvPicPr>
        <p:blipFill>
          <a:blip r:embed="rId3" cstate="print"/>
          <a:srcRect/>
          <a:stretch>
            <a:fillRect/>
          </a:stretch>
        </p:blipFill>
        <p:spPr bwMode="auto">
          <a:xfrm>
            <a:off x="1143000" y="5029200"/>
            <a:ext cx="551497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ZipCodeFormatter</a:t>
            </a:r>
            <a:endParaRPr lang="en-US" altLang="zh-CN" sz="2400" dirty="0" smtClean="0"/>
          </a:p>
          <a:p>
            <a:pPr marL="342900" lvl="1" indent="-342900">
              <a:buFont typeface="Arial" pitchFamily="34" charset="0"/>
              <a:buChar char="•"/>
            </a:pPr>
            <a:r>
              <a:rPr lang="en-US" altLang="zh-CN" sz="2400" dirty="0" err="1" smtClean="0"/>
              <a:t>SwitchSymbolFormatter</a:t>
            </a:r>
            <a:r>
              <a:rPr lang="en-US" altLang="zh-CN" sz="2400" dirty="0" smtClean="0"/>
              <a:t> (Generic formatter)</a:t>
            </a:r>
          </a:p>
          <a:p>
            <a:pPr lvl="1"/>
            <a:r>
              <a:rPr lang="zh-CN" altLang="en-US" sz="2000" dirty="0" smtClean="0"/>
              <a:t>可以通过扩展词</a:t>
            </a:r>
            <a:r>
              <a:rPr lang="en-US" altLang="zh-CN" sz="2000" dirty="0" smtClean="0"/>
              <a:t>formatter</a:t>
            </a:r>
            <a:r>
              <a:rPr lang="zh-CN" altLang="en-US" sz="2000" dirty="0" smtClean="0"/>
              <a:t>来建立自定义格式化程序</a:t>
            </a:r>
            <a:endParaRPr lang="en-US" altLang="zh-CN" sz="2000" dirty="0" smtClean="0"/>
          </a:p>
        </p:txBody>
      </p:sp>
      <p:pic>
        <p:nvPicPr>
          <p:cNvPr id="36866" name="Picture 2"/>
          <p:cNvPicPr>
            <a:picLocks noChangeAspect="1" noChangeArrowheads="1"/>
          </p:cNvPicPr>
          <p:nvPr/>
        </p:nvPicPr>
        <p:blipFill>
          <a:blip r:embed="rId2" cstate="print"/>
          <a:srcRect/>
          <a:stretch>
            <a:fillRect/>
          </a:stretch>
        </p:blipFill>
        <p:spPr bwMode="auto">
          <a:xfrm>
            <a:off x="685800" y="2819400"/>
            <a:ext cx="73533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SwitchSymbolFormatter</a:t>
            </a:r>
            <a:r>
              <a:rPr lang="zh-CN" altLang="en-US" sz="2400" dirty="0" smtClean="0"/>
              <a:t>实例</a:t>
            </a:r>
            <a:endParaRPr lang="en-US" altLang="zh-CN" sz="2400" dirty="0" smtClean="0"/>
          </a:p>
          <a:p>
            <a:pPr lvl="1"/>
            <a:endParaRPr lang="en-US" altLang="zh-CN" sz="2000" dirty="0" smtClean="0"/>
          </a:p>
        </p:txBody>
      </p:sp>
      <p:pic>
        <p:nvPicPr>
          <p:cNvPr id="37891" name="Picture 3"/>
          <p:cNvPicPr>
            <a:picLocks noChangeAspect="1" noChangeArrowheads="1"/>
          </p:cNvPicPr>
          <p:nvPr/>
        </p:nvPicPr>
        <p:blipFill>
          <a:blip r:embed="rId2" cstate="print"/>
          <a:srcRect/>
          <a:stretch>
            <a:fillRect/>
          </a:stretch>
        </p:blipFill>
        <p:spPr bwMode="auto">
          <a:xfrm>
            <a:off x="1447800" y="1828800"/>
            <a:ext cx="6286774"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脚本式格式化实例</a:t>
            </a:r>
            <a:endParaRPr lang="en-US" altLang="zh-CN" sz="2400" dirty="0" smtClean="0"/>
          </a:p>
          <a:p>
            <a:pPr lvl="1"/>
            <a:endParaRPr lang="en-US" altLang="zh-CN" sz="2000" dirty="0" smtClean="0"/>
          </a:p>
        </p:txBody>
      </p:sp>
      <p:pic>
        <p:nvPicPr>
          <p:cNvPr id="38914" name="Picture 2"/>
          <p:cNvPicPr>
            <a:picLocks noChangeAspect="1" noChangeArrowheads="1"/>
          </p:cNvPicPr>
          <p:nvPr/>
        </p:nvPicPr>
        <p:blipFill>
          <a:blip r:embed="rId2" cstate="print"/>
          <a:srcRect/>
          <a:stretch>
            <a:fillRect/>
          </a:stretch>
        </p:blipFill>
        <p:spPr bwMode="auto">
          <a:xfrm>
            <a:off x="1371600" y="1752600"/>
            <a:ext cx="5907505"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zh-CN" altLang="en-US" sz="3200" dirty="0" smtClean="0"/>
              <a:t>格式化数据</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处理格式化错误</a:t>
            </a:r>
            <a:endParaRPr lang="en-US" altLang="zh-CN" sz="2400" dirty="0" smtClean="0"/>
          </a:p>
          <a:p>
            <a:pPr lvl="1"/>
            <a:r>
              <a:rPr lang="zh-CN" altLang="en-US" sz="2000" dirty="0" smtClean="0"/>
              <a:t>检查</a:t>
            </a:r>
            <a:r>
              <a:rPr lang="en-US" altLang="zh-CN" sz="2000" dirty="0" smtClean="0"/>
              <a:t>error</a:t>
            </a:r>
            <a:r>
              <a:rPr lang="zh-CN" altLang="en-US" sz="2000" dirty="0" smtClean="0"/>
              <a:t>属性</a:t>
            </a:r>
            <a:endParaRPr lang="en-US" altLang="zh-CN" sz="2000" dirty="0" smtClean="0"/>
          </a:p>
        </p:txBody>
      </p:sp>
      <p:pic>
        <p:nvPicPr>
          <p:cNvPr id="39938" name="Picture 2"/>
          <p:cNvPicPr>
            <a:picLocks noChangeAspect="1" noChangeArrowheads="1"/>
          </p:cNvPicPr>
          <p:nvPr/>
        </p:nvPicPr>
        <p:blipFill>
          <a:blip r:embed="rId2" cstate="print"/>
          <a:srcRect/>
          <a:stretch>
            <a:fillRect/>
          </a:stretch>
        </p:blipFill>
        <p:spPr bwMode="auto">
          <a:xfrm>
            <a:off x="1676400" y="2069268"/>
            <a:ext cx="6239954" cy="44839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基于列表的</a:t>
            </a:r>
            <a:r>
              <a:rPr lang="en-US" altLang="zh-CN" sz="2400" dirty="0" smtClean="0"/>
              <a:t>MX</a:t>
            </a:r>
            <a:r>
              <a:rPr lang="zh-CN" altLang="en-US" sz="2400" dirty="0" smtClean="0"/>
              <a:t>组件</a:t>
            </a:r>
            <a:endParaRPr lang="en-US" altLang="zh-CN" sz="2400" dirty="0" smtClean="0"/>
          </a:p>
          <a:p>
            <a:pPr lvl="1"/>
            <a:r>
              <a:rPr lang="en-US" altLang="zh-CN" sz="2000" dirty="0" err="1" smtClean="0"/>
              <a:t>mx.control.List</a:t>
            </a:r>
            <a:endParaRPr lang="en-US" altLang="zh-CN" sz="2000" dirty="0" smtClean="0"/>
          </a:p>
        </p:txBody>
      </p:sp>
      <p:pic>
        <p:nvPicPr>
          <p:cNvPr id="40962" name="Picture 2"/>
          <p:cNvPicPr>
            <a:picLocks noChangeAspect="1" noChangeArrowheads="1"/>
          </p:cNvPicPr>
          <p:nvPr/>
        </p:nvPicPr>
        <p:blipFill>
          <a:blip r:embed="rId2" cstate="print"/>
          <a:srcRect/>
          <a:stretch>
            <a:fillRect/>
          </a:stretch>
        </p:blipFill>
        <p:spPr bwMode="auto">
          <a:xfrm>
            <a:off x="1143000" y="1905000"/>
            <a:ext cx="6915150"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err="1" smtClean="0"/>
              <a:t>ListBase</a:t>
            </a:r>
            <a:r>
              <a:rPr lang="en-US" sz="2400" dirty="0" smtClean="0"/>
              <a:t> </a:t>
            </a:r>
            <a:r>
              <a:rPr lang="zh-CN" altLang="en-US" sz="2400" dirty="0" smtClean="0"/>
              <a:t>和</a:t>
            </a:r>
            <a:r>
              <a:rPr lang="en-US" sz="2400" dirty="0" err="1" smtClean="0"/>
              <a:t>AdvancedListBase</a:t>
            </a:r>
            <a:r>
              <a:rPr lang="zh-CN" altLang="en-US" sz="2400" dirty="0" smtClean="0"/>
              <a:t>的属性</a:t>
            </a:r>
            <a:endParaRPr lang="en-US" altLang="zh-CN" sz="2400" dirty="0" smtClean="0"/>
          </a:p>
          <a:p>
            <a:pPr lvl="1"/>
            <a:endParaRPr lang="en-US" altLang="zh-CN" sz="2000" dirty="0" smtClean="0"/>
          </a:p>
        </p:txBody>
      </p:sp>
      <p:pic>
        <p:nvPicPr>
          <p:cNvPr id="41987" name="Picture 3"/>
          <p:cNvPicPr>
            <a:picLocks noChangeAspect="1" noChangeArrowheads="1"/>
          </p:cNvPicPr>
          <p:nvPr/>
        </p:nvPicPr>
        <p:blipFill>
          <a:blip r:embed="rId2" cstate="print"/>
          <a:srcRect/>
          <a:stretch>
            <a:fillRect/>
          </a:stretch>
        </p:blipFill>
        <p:spPr bwMode="auto">
          <a:xfrm>
            <a:off x="1066800" y="1828800"/>
            <a:ext cx="6943725"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altLang="zh-CN" sz="3200" dirty="0" err="1" smtClean="0"/>
              <a:t>ActionScript</a:t>
            </a:r>
            <a:r>
              <a:rPr lang="zh-CN" altLang="en-US" sz="3200" dirty="0" smtClean="0"/>
              <a:t>基本语法</a:t>
            </a:r>
            <a:endParaRPr lang="en-US" altLang="zh-CN" sz="3200" dirty="0" smtClean="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循环</a:t>
            </a:r>
            <a:endParaRPr lang="en-US" altLang="zh-CN" sz="2400" dirty="0" smtClean="0"/>
          </a:p>
          <a:p>
            <a:pPr lvl="1"/>
            <a:r>
              <a:rPr lang="en-US" altLang="zh-CN" sz="2000" dirty="0" smtClean="0"/>
              <a:t>for (</a:t>
            </a:r>
            <a:r>
              <a:rPr lang="en-US" altLang="zh-CN" sz="2000" dirty="0" err="1" smtClean="0"/>
              <a:t>initVar</a:t>
            </a:r>
            <a:r>
              <a:rPr lang="en-US" altLang="zh-CN" sz="2000" dirty="0" smtClean="0"/>
              <a:t>; condition; increase) { statements; }</a:t>
            </a:r>
          </a:p>
          <a:p>
            <a:pPr lvl="1"/>
            <a:r>
              <a:rPr lang="en-US" altLang="zh-CN" sz="2000" dirty="0" smtClean="0"/>
              <a:t>for (</a:t>
            </a:r>
            <a:r>
              <a:rPr lang="en-US" altLang="zh-CN" sz="2000" dirty="0" smtClean="0">
                <a:solidFill>
                  <a:srgbClr val="FF0000"/>
                </a:solidFill>
              </a:rPr>
              <a:t>property</a:t>
            </a:r>
            <a:r>
              <a:rPr lang="en-US" altLang="zh-CN" sz="2000" dirty="0" smtClean="0"/>
              <a:t> in Array/Object) { statements; }</a:t>
            </a:r>
            <a:br>
              <a:rPr lang="en-US" altLang="zh-CN" sz="2000" dirty="0" smtClean="0"/>
            </a:br>
            <a:r>
              <a:rPr lang="en-US" altLang="zh-CN" sz="2000" i="1" dirty="0" err="1" smtClean="0"/>
              <a:t>var</a:t>
            </a:r>
            <a:r>
              <a:rPr lang="en-US" altLang="zh-CN" sz="2000" i="1" dirty="0" smtClean="0"/>
              <a:t> </a:t>
            </a:r>
            <a:r>
              <a:rPr lang="en-US" altLang="zh-CN" sz="2000" i="1" dirty="0" err="1" smtClean="0"/>
              <a:t>myArray</a:t>
            </a:r>
            <a:r>
              <a:rPr lang="en-US" altLang="zh-CN" sz="2000" i="1" dirty="0" smtClean="0"/>
              <a:t>: Array = [“ABC”, “DEF”, “GHI”]</a:t>
            </a:r>
            <a:r>
              <a:rPr lang="en-US" altLang="zh-CN" sz="2000" dirty="0" smtClean="0"/>
              <a:t/>
            </a:r>
            <a:br>
              <a:rPr lang="en-US" altLang="zh-CN" sz="2000" dirty="0" smtClean="0"/>
            </a:br>
            <a:r>
              <a:rPr lang="en-US" altLang="zh-CN" sz="2000" i="1" dirty="0" smtClean="0"/>
              <a:t>for (</a:t>
            </a:r>
            <a:r>
              <a:rPr lang="en-US" altLang="zh-CN" sz="2000" i="1" dirty="0" err="1" smtClean="0"/>
              <a:t>var</a:t>
            </a:r>
            <a:r>
              <a:rPr lang="en-US" altLang="zh-CN" sz="2000" i="1" dirty="0" smtClean="0"/>
              <a:t> </a:t>
            </a:r>
            <a:r>
              <a:rPr lang="en-US" altLang="zh-CN" sz="2000" i="1" dirty="0" err="1" smtClean="0"/>
              <a:t>i</a:t>
            </a:r>
            <a:r>
              <a:rPr lang="en-US" altLang="zh-CN" sz="2000" i="1" dirty="0" smtClean="0"/>
              <a:t>: </a:t>
            </a:r>
            <a:r>
              <a:rPr lang="en-US" altLang="zh-CN" sz="2000" i="1" dirty="0" smtClean="0">
                <a:solidFill>
                  <a:srgbClr val="FF0000"/>
                </a:solidFill>
              </a:rPr>
              <a:t>String</a:t>
            </a:r>
            <a:r>
              <a:rPr lang="en-US" altLang="zh-CN" sz="2000" i="1" dirty="0" smtClean="0"/>
              <a:t> in </a:t>
            </a:r>
            <a:r>
              <a:rPr lang="en-US" altLang="zh-CN" sz="2000" i="1" dirty="0" err="1" smtClean="0"/>
              <a:t>myArray</a:t>
            </a:r>
            <a:r>
              <a:rPr lang="en-US" altLang="zh-CN" sz="2000" i="1" dirty="0" smtClean="0"/>
              <a:t>) {  </a:t>
            </a:r>
            <a:br>
              <a:rPr lang="en-US" altLang="zh-CN" sz="2000" i="1" dirty="0" smtClean="0"/>
            </a:br>
            <a:r>
              <a:rPr lang="en-US" altLang="zh-CN" sz="2000" i="1" dirty="0" smtClean="0"/>
              <a:t>    // </a:t>
            </a:r>
            <a:r>
              <a:rPr lang="en-US" altLang="zh-CN" sz="2000" i="1" dirty="0" err="1" smtClean="0"/>
              <a:t>i</a:t>
            </a:r>
            <a:r>
              <a:rPr lang="en-US" altLang="zh-CN" sz="2000" i="1" dirty="0" smtClean="0"/>
              <a:t> is the property of the array which is string</a:t>
            </a:r>
            <a:br>
              <a:rPr lang="en-US" altLang="zh-CN" sz="2000" i="1" dirty="0" smtClean="0"/>
            </a:br>
            <a:r>
              <a:rPr lang="en-US" altLang="zh-CN" sz="2000" i="1" dirty="0" smtClean="0"/>
              <a:t>    trace(</a:t>
            </a:r>
            <a:r>
              <a:rPr lang="en-US" altLang="zh-CN" sz="2000" i="1" dirty="0" err="1" smtClean="0"/>
              <a:t>i</a:t>
            </a:r>
            <a:r>
              <a:rPr lang="en-US" altLang="zh-CN" sz="2000" i="1" dirty="0" smtClean="0"/>
              <a:t>);   // output is “0, 1, 2”</a:t>
            </a:r>
            <a:br>
              <a:rPr lang="en-US" altLang="zh-CN" sz="2000" i="1" dirty="0" smtClean="0"/>
            </a:br>
            <a:r>
              <a:rPr lang="en-US" altLang="zh-CN" sz="2000" i="1" dirty="0" smtClean="0"/>
              <a:t>    trace(</a:t>
            </a:r>
            <a:r>
              <a:rPr lang="en-US" altLang="zh-CN" sz="2000" i="1" dirty="0" err="1" smtClean="0"/>
              <a:t>myArray</a:t>
            </a:r>
            <a:r>
              <a:rPr lang="en-US" altLang="zh-CN" sz="2000" i="1" dirty="0" smtClean="0"/>
              <a:t>[</a:t>
            </a:r>
            <a:r>
              <a:rPr lang="en-US" altLang="zh-CN" sz="2000" i="1" dirty="0" err="1" smtClean="0"/>
              <a:t>i</a:t>
            </a:r>
            <a:r>
              <a:rPr lang="en-US" altLang="zh-CN" sz="2000" i="1" dirty="0" smtClean="0"/>
              <a:t>]); // output is “ABC, DEF, GHI”</a:t>
            </a:r>
            <a:br>
              <a:rPr lang="en-US" altLang="zh-CN" sz="2000" i="1" dirty="0" smtClean="0"/>
            </a:br>
            <a:r>
              <a:rPr lang="en-US" altLang="zh-CN" sz="2000" i="1" dirty="0" smtClean="0"/>
              <a:t>}</a:t>
            </a:r>
            <a:br>
              <a:rPr lang="en-US" altLang="zh-CN" sz="2000" i="1" dirty="0" smtClean="0"/>
            </a:br>
            <a:r>
              <a:rPr lang="en-US" altLang="zh-CN" sz="2000" i="1" dirty="0" err="1" smtClean="0"/>
              <a:t>var</a:t>
            </a:r>
            <a:r>
              <a:rPr lang="en-US" altLang="zh-CN" sz="2000" i="1" dirty="0" smtClean="0"/>
              <a:t> </a:t>
            </a:r>
            <a:r>
              <a:rPr lang="en-US" altLang="zh-CN" sz="2000" i="1" dirty="0" err="1" smtClean="0"/>
              <a:t>myObject:Object</a:t>
            </a:r>
            <a:r>
              <a:rPr lang="en-US" altLang="zh-CN" sz="2000" i="1" dirty="0" smtClean="0"/>
              <a:t> = {</a:t>
            </a:r>
            <a:r>
              <a:rPr lang="en-US" altLang="zh-CN" sz="2000" i="1" dirty="0" err="1" smtClean="0"/>
              <a:t>firstName</a:t>
            </a:r>
            <a:r>
              <a:rPr lang="en-US" altLang="zh-CN" sz="2000" i="1" dirty="0" smtClean="0"/>
              <a:t>: ‘Jeff’, </a:t>
            </a:r>
            <a:r>
              <a:rPr lang="en-US" altLang="zh-CN" sz="2000" i="1" dirty="0" err="1" smtClean="0"/>
              <a:t>lastName:’Smith</a:t>
            </a:r>
            <a:r>
              <a:rPr lang="en-US" altLang="zh-CN" sz="2000" i="1" dirty="0" smtClean="0"/>
              <a:t>’};</a:t>
            </a:r>
            <a:br>
              <a:rPr lang="en-US" altLang="zh-CN" sz="2000" i="1" dirty="0" smtClean="0"/>
            </a:br>
            <a:r>
              <a:rPr lang="en-US" altLang="zh-CN" sz="2000" i="1" dirty="0" smtClean="0"/>
              <a:t>for (</a:t>
            </a:r>
            <a:r>
              <a:rPr lang="en-US" altLang="zh-CN" sz="2000" i="1" dirty="0" err="1" smtClean="0"/>
              <a:t>var</a:t>
            </a:r>
            <a:r>
              <a:rPr lang="en-US" altLang="zh-CN" sz="2000" i="1" dirty="0" smtClean="0"/>
              <a:t> </a:t>
            </a:r>
            <a:r>
              <a:rPr lang="en-US" altLang="zh-CN" sz="2000" i="1" dirty="0" err="1" smtClean="0"/>
              <a:t>i</a:t>
            </a:r>
            <a:r>
              <a:rPr lang="en-US" altLang="zh-CN" sz="2000" i="1" dirty="0" smtClean="0"/>
              <a:t>: String in </a:t>
            </a:r>
            <a:r>
              <a:rPr lang="en-US" altLang="zh-CN" sz="2000" i="1" dirty="0" err="1" smtClean="0"/>
              <a:t>myObject</a:t>
            </a:r>
            <a:r>
              <a:rPr lang="en-US" altLang="zh-CN" sz="2000" i="1" dirty="0" smtClean="0"/>
              <a:t>) {</a:t>
            </a:r>
            <a:br>
              <a:rPr lang="en-US" altLang="zh-CN" sz="2000" i="1" dirty="0" smtClean="0"/>
            </a:br>
            <a:r>
              <a:rPr lang="en-US" altLang="zh-CN" sz="2000" i="1" dirty="0" smtClean="0"/>
              <a:t>    trace(“Property: “ + </a:t>
            </a:r>
            <a:r>
              <a:rPr lang="en-US" altLang="zh-CN" sz="2000" i="1" dirty="0" err="1" smtClean="0"/>
              <a:t>i</a:t>
            </a:r>
            <a:r>
              <a:rPr lang="en-US" altLang="zh-CN" sz="2000" i="1" dirty="0" smtClean="0"/>
              <a:t> + “=“ + </a:t>
            </a:r>
            <a:r>
              <a:rPr lang="en-US" altLang="zh-CN" sz="2000" i="1" dirty="0" err="1" smtClean="0"/>
              <a:t>myObject</a:t>
            </a:r>
            <a:r>
              <a:rPr lang="en-US" altLang="zh-CN" sz="2000" i="1" dirty="0" smtClean="0"/>
              <a:t>[</a:t>
            </a:r>
            <a:r>
              <a:rPr lang="en-US" altLang="zh-CN" sz="2000" i="1" dirty="0" err="1" smtClean="0"/>
              <a:t>i</a:t>
            </a:r>
            <a:r>
              <a:rPr lang="en-US" altLang="zh-CN" sz="2000" i="1" dirty="0" smtClean="0"/>
              <a:t>]);</a:t>
            </a:r>
            <a:br>
              <a:rPr lang="en-US" altLang="zh-CN" sz="2000" i="1" dirty="0" smtClean="0"/>
            </a:br>
            <a:r>
              <a:rPr lang="en-US" altLang="zh-CN" sz="2000" i="1" dirty="0" smtClean="0"/>
              <a:t>}</a:t>
            </a:r>
          </a:p>
          <a:p>
            <a:pPr lvl="1"/>
            <a:endParaRPr lang="en-US" altLang="zh-CN" sz="2000" dirty="0" smtClean="0"/>
          </a:p>
          <a:p>
            <a:endParaRPr lang="zh-CN" altLang="en-US" sz="2400" dirty="0" smtClean="0"/>
          </a:p>
          <a:p>
            <a:pPr lvl="1"/>
            <a:endParaRPr lang="en-US"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err="1" smtClean="0"/>
              <a:t>ListBase</a:t>
            </a:r>
            <a:r>
              <a:rPr lang="en-US" sz="2400" dirty="0" smtClean="0"/>
              <a:t> </a:t>
            </a:r>
            <a:r>
              <a:rPr lang="zh-CN" altLang="en-US" sz="2400" dirty="0" smtClean="0"/>
              <a:t>和</a:t>
            </a:r>
            <a:r>
              <a:rPr lang="en-US" sz="2400" dirty="0" err="1" smtClean="0"/>
              <a:t>AdvancedListBase</a:t>
            </a:r>
            <a:r>
              <a:rPr lang="zh-CN" altLang="en-US" sz="2400" dirty="0" smtClean="0"/>
              <a:t>的属性 </a:t>
            </a:r>
            <a:r>
              <a:rPr lang="en-US" altLang="zh-CN" sz="2400" dirty="0" smtClean="0"/>
              <a:t>(Cont.)</a:t>
            </a:r>
          </a:p>
          <a:p>
            <a:pPr lvl="1"/>
            <a:endParaRPr lang="en-US" altLang="zh-CN" sz="2000" dirty="0" smtClean="0"/>
          </a:p>
        </p:txBody>
      </p:sp>
      <p:pic>
        <p:nvPicPr>
          <p:cNvPr id="43010" name="Picture 2"/>
          <p:cNvPicPr>
            <a:picLocks noChangeAspect="1" noChangeArrowheads="1"/>
          </p:cNvPicPr>
          <p:nvPr/>
        </p:nvPicPr>
        <p:blipFill>
          <a:blip r:embed="rId2" cstate="print"/>
          <a:srcRect/>
          <a:stretch>
            <a:fillRect/>
          </a:stretch>
        </p:blipFill>
        <p:spPr bwMode="auto">
          <a:xfrm>
            <a:off x="990600" y="1981200"/>
            <a:ext cx="6800850" cy="4257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MX </a:t>
            </a:r>
            <a:r>
              <a:rPr lang="en-US" altLang="zh-CN" sz="2400" dirty="0" err="1" smtClean="0"/>
              <a:t>ListBase</a:t>
            </a:r>
            <a:r>
              <a:rPr lang="zh-CN" altLang="en-US" sz="2400" dirty="0" smtClean="0"/>
              <a:t>属性</a:t>
            </a:r>
            <a:endParaRPr lang="en-US" altLang="zh-CN" sz="2400" dirty="0" smtClean="0"/>
          </a:p>
          <a:p>
            <a:pPr lvl="1"/>
            <a:endParaRPr lang="en-US" altLang="zh-CN" sz="2000" dirty="0" smtClean="0"/>
          </a:p>
        </p:txBody>
      </p:sp>
      <p:pic>
        <p:nvPicPr>
          <p:cNvPr id="44034" name="Picture 2"/>
          <p:cNvPicPr>
            <a:picLocks noChangeAspect="1" noChangeArrowheads="1"/>
          </p:cNvPicPr>
          <p:nvPr/>
        </p:nvPicPr>
        <p:blipFill>
          <a:blip r:embed="rId2" cstate="print"/>
          <a:srcRect/>
          <a:stretch>
            <a:fillRect/>
          </a:stretch>
        </p:blipFill>
        <p:spPr bwMode="auto">
          <a:xfrm>
            <a:off x="1066800" y="1981200"/>
            <a:ext cx="6924675" cy="2647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dataProvider</a:t>
            </a:r>
            <a:r>
              <a:rPr lang="zh-CN" altLang="en-US" sz="2400" dirty="0" smtClean="0"/>
              <a:t>和</a:t>
            </a:r>
            <a:r>
              <a:rPr lang="en-US" altLang="zh-CN" sz="2400" dirty="0" err="1" smtClean="0"/>
              <a:t>ArrayCollection</a:t>
            </a:r>
            <a:endParaRPr lang="en-US" altLang="zh-CN" sz="2400" dirty="0" smtClean="0"/>
          </a:p>
          <a:p>
            <a:pPr lvl="1"/>
            <a:r>
              <a:rPr lang="zh-CN" altLang="en-US" sz="2000" dirty="0" smtClean="0"/>
              <a:t>大多数组件显示的数据项都来自</a:t>
            </a:r>
            <a:r>
              <a:rPr lang="en-US" altLang="zh-CN" sz="2000" dirty="0" err="1" smtClean="0"/>
              <a:t>dataProvider</a:t>
            </a:r>
            <a:r>
              <a:rPr lang="zh-CN" altLang="en-US" sz="2000" dirty="0" smtClean="0"/>
              <a:t>。</a:t>
            </a:r>
            <a:r>
              <a:rPr lang="en-US" altLang="zh-CN" sz="2000" dirty="0" err="1" smtClean="0"/>
              <a:t>dataProvider</a:t>
            </a:r>
            <a:r>
              <a:rPr lang="zh-CN" altLang="en-US" sz="2000" dirty="0" smtClean="0"/>
              <a:t>封装了一个在提供的集合上运行的</a:t>
            </a:r>
            <a:r>
              <a:rPr lang="en-US" altLang="zh-CN" sz="2000" dirty="0" smtClean="0"/>
              <a:t>for</a:t>
            </a:r>
            <a:r>
              <a:rPr lang="zh-CN" altLang="en-US" sz="2000" dirty="0" smtClean="0"/>
              <a:t>循环，按照顺序将集合中的一个对象分配给下一个项渲染器</a:t>
            </a:r>
            <a:endParaRPr lang="en-US" altLang="zh-CN" sz="2000" dirty="0" smtClean="0"/>
          </a:p>
          <a:p>
            <a:pPr lvl="1"/>
            <a:r>
              <a:rPr lang="zh-CN" altLang="en-US" sz="2000" dirty="0" smtClean="0"/>
              <a:t>集合</a:t>
            </a:r>
            <a:r>
              <a:rPr lang="en-US" altLang="zh-CN" sz="2000" dirty="0" smtClean="0"/>
              <a:t>(</a:t>
            </a:r>
            <a:r>
              <a:rPr lang="en-US" altLang="zh-CN" sz="2000" dirty="0" err="1" smtClean="0"/>
              <a:t>ArrayCollection</a:t>
            </a:r>
            <a:r>
              <a:rPr lang="en-US" altLang="zh-CN" sz="2000" dirty="0" smtClean="0"/>
              <a:t>)</a:t>
            </a:r>
            <a:r>
              <a:rPr lang="zh-CN" altLang="en-US" sz="2000" dirty="0" smtClean="0"/>
              <a:t>对象。相当于一种高性能数组，内置排序及过滤功能。集合对象最大的优势是，当集合内的数据发生变化时，会触发</a:t>
            </a:r>
            <a:r>
              <a:rPr lang="en-US" altLang="zh-CN" sz="2000" dirty="0" err="1" smtClean="0"/>
              <a:t>dataChange</a:t>
            </a:r>
            <a:r>
              <a:rPr lang="zh-CN" altLang="en-US" sz="2000" dirty="0" smtClean="0"/>
              <a:t>事件，且绑定到该集合的任何组件会自动监听这个事件，从而在集合内的数据发生变化时更新自己的视觉状态</a:t>
            </a:r>
            <a:endParaRPr lang="en-US" altLang="zh-CN" sz="2000" dirty="0" smtClean="0"/>
          </a:p>
          <a:p>
            <a:pPr lvl="1"/>
            <a:r>
              <a:rPr lang="en-US" altLang="zh-CN" sz="2000" dirty="0" err="1" smtClean="0"/>
              <a:t>dataChange</a:t>
            </a:r>
            <a:r>
              <a:rPr lang="zh-CN" altLang="en-US" sz="2000" dirty="0" smtClean="0"/>
              <a:t>事件也是一个可绑定的事件，所以其他组件也可以监听该事件，并且在事件被分发时执行某种处理或某个操作</a:t>
            </a:r>
            <a:endParaRPr lang="en-US" altLang="zh-CN" sz="2000" dirty="0" smtClean="0"/>
          </a:p>
          <a:p>
            <a:pPr lvl="1"/>
            <a:r>
              <a:rPr lang="zh-CN" altLang="en-US" sz="2000" dirty="0" smtClean="0"/>
              <a:t>集合的另外一个优势是，在它的状态发生变化时，会自动向使用它的组件发送变化通知，以便这些组件刷新显示的数据。为此，集合以广播的形式发布表示变化的事件</a:t>
            </a:r>
            <a:endParaRPr lang="en-US" altLang="zh-CN" sz="2000" dirty="0" smtClean="0"/>
          </a:p>
          <a:p>
            <a:pPr lvl="1"/>
            <a:r>
              <a:rPr lang="zh-CN" altLang="en-US" sz="2000" dirty="0" smtClean="0"/>
              <a:t>低级对象不支持这种自动变化通知特性；如果被修改的是低级对象，则使用它们的任何组件都不会知道这种变化的发生</a:t>
            </a:r>
            <a:endParaRPr lang="en-US" altLang="zh-CN" sz="2000" dirty="0"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集合的类型</a:t>
            </a:r>
            <a:r>
              <a:rPr lang="en-US" altLang="zh-CN" sz="2400" dirty="0" smtClean="0"/>
              <a:t>(</a:t>
            </a:r>
            <a:r>
              <a:rPr lang="en-US" altLang="zh-CN" sz="2400" dirty="0" err="1" smtClean="0"/>
              <a:t>dataProvider</a:t>
            </a:r>
            <a:r>
              <a:rPr lang="en-US" altLang="zh-CN" sz="2400" dirty="0" smtClean="0"/>
              <a:t>)</a:t>
            </a:r>
          </a:p>
          <a:p>
            <a:pPr lvl="1"/>
            <a:r>
              <a:rPr lang="en-US" altLang="zh-CN" sz="2000" dirty="0" err="1" smtClean="0"/>
              <a:t>ArrayCollection</a:t>
            </a:r>
            <a:r>
              <a:rPr lang="en-US" altLang="zh-CN" sz="2000" dirty="0" smtClean="0"/>
              <a:t> – </a:t>
            </a:r>
            <a:r>
              <a:rPr lang="zh-CN" altLang="en-US" sz="2000" dirty="0" smtClean="0"/>
              <a:t>一种主要的集合类型。基于</a:t>
            </a:r>
            <a:r>
              <a:rPr lang="en-US" altLang="zh-CN" sz="2000" dirty="0" smtClean="0"/>
              <a:t>Array</a:t>
            </a:r>
            <a:r>
              <a:rPr lang="zh-CN" altLang="en-US" sz="2000" dirty="0" smtClean="0"/>
              <a:t>构建</a:t>
            </a:r>
            <a:endParaRPr lang="en-US" altLang="zh-CN" sz="2000" dirty="0" smtClean="0"/>
          </a:p>
          <a:p>
            <a:pPr lvl="1"/>
            <a:r>
              <a:rPr lang="en-US" altLang="zh-CN" sz="2000" dirty="0" err="1" smtClean="0"/>
              <a:t>XMLListCollection</a:t>
            </a:r>
            <a:r>
              <a:rPr lang="en-US" altLang="zh-CN" sz="2000" dirty="0" smtClean="0"/>
              <a:t> – </a:t>
            </a:r>
            <a:r>
              <a:rPr lang="zh-CN" altLang="en-US" sz="2000" dirty="0" smtClean="0"/>
              <a:t>在包装</a:t>
            </a:r>
            <a:r>
              <a:rPr lang="en-US" altLang="zh-CN" sz="2000" dirty="0" smtClean="0"/>
              <a:t>XML</a:t>
            </a:r>
            <a:r>
              <a:rPr lang="zh-CN" altLang="en-US" sz="2000" dirty="0" smtClean="0"/>
              <a:t>及</a:t>
            </a:r>
            <a:r>
              <a:rPr lang="en-US" altLang="zh-CN" sz="2000" dirty="0" err="1" smtClean="0"/>
              <a:t>XMLList</a:t>
            </a:r>
            <a:r>
              <a:rPr lang="zh-CN" altLang="en-US" sz="2000" dirty="0" smtClean="0"/>
              <a:t>对象的基础上添加标准集合功能而成</a:t>
            </a:r>
            <a:endParaRPr lang="en-US" altLang="zh-CN" sz="2000" dirty="0" smtClean="0"/>
          </a:p>
          <a:p>
            <a:pPr lvl="1"/>
            <a:r>
              <a:rPr lang="en-US" altLang="zh-CN" sz="2000" dirty="0" err="1" smtClean="0"/>
              <a:t>GroupingCollection</a:t>
            </a:r>
            <a:r>
              <a:rPr lang="en-US" altLang="zh-CN" sz="2000" dirty="0" smtClean="0"/>
              <a:t> – </a:t>
            </a:r>
            <a:r>
              <a:rPr lang="zh-CN" altLang="en-US" sz="2000" dirty="0" smtClean="0"/>
              <a:t>由</a:t>
            </a:r>
            <a:r>
              <a:rPr lang="en-US" altLang="zh-CN" sz="2000" dirty="0" err="1" smtClean="0"/>
              <a:t>AdvancedDataGrid</a:t>
            </a:r>
            <a:r>
              <a:rPr lang="zh-CN" altLang="en-US" sz="2000" dirty="0" smtClean="0"/>
              <a:t>显式使用，用于分组数据</a:t>
            </a:r>
            <a:endParaRPr lang="en-US" altLang="zh-CN" sz="2000" dirty="0" smtClean="0"/>
          </a:p>
          <a:p>
            <a:pPr marL="342900" lvl="1" indent="-342900">
              <a:buFont typeface="Arial" pitchFamily="34" charset="0"/>
              <a:buChar char="•"/>
            </a:pPr>
            <a:r>
              <a:rPr lang="zh-CN" altLang="en-US" sz="2400" dirty="0" smtClean="0"/>
              <a:t>集合使用者</a:t>
            </a:r>
            <a:endParaRPr lang="en-US" altLang="zh-CN" sz="2400" dirty="0" smtClean="0"/>
          </a:p>
        </p:txBody>
      </p:sp>
      <p:pic>
        <p:nvPicPr>
          <p:cNvPr id="45058" name="Picture 2"/>
          <p:cNvPicPr>
            <a:picLocks noChangeAspect="1" noChangeArrowheads="1"/>
          </p:cNvPicPr>
          <p:nvPr/>
        </p:nvPicPr>
        <p:blipFill>
          <a:blip r:embed="rId2" cstate="print"/>
          <a:srcRect/>
          <a:stretch>
            <a:fillRect/>
          </a:stretch>
        </p:blipFill>
        <p:spPr bwMode="auto">
          <a:xfrm>
            <a:off x="1371600" y="3657600"/>
            <a:ext cx="6096000" cy="27376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初始化集合</a:t>
            </a:r>
            <a:endParaRPr lang="en-US" altLang="zh-CN" sz="2400" dirty="0" smtClean="0"/>
          </a:p>
          <a:p>
            <a:pPr lvl="1"/>
            <a:r>
              <a:rPr lang="zh-CN" altLang="en-US" sz="2000" dirty="0" smtClean="0"/>
              <a:t>关联标签</a:t>
            </a:r>
            <a:r>
              <a:rPr lang="en-US" altLang="zh-CN" sz="2000" dirty="0" smtClean="0"/>
              <a:t>MXML</a:t>
            </a:r>
            <a:r>
              <a:rPr lang="zh-CN" altLang="en-US" sz="2000" dirty="0" smtClean="0"/>
              <a:t>方法</a:t>
            </a:r>
            <a:endParaRPr lang="en-US" altLang="zh-CN" sz="2000" dirty="0" smtClean="0"/>
          </a:p>
          <a:p>
            <a:pPr lvl="1"/>
            <a:endParaRPr lang="en-US" altLang="zh-CN" sz="2000" dirty="0" smtClean="0"/>
          </a:p>
          <a:p>
            <a:pPr lvl="1"/>
            <a:endParaRPr lang="en-US" altLang="zh-CN" sz="2000" dirty="0" smtClean="0"/>
          </a:p>
          <a:p>
            <a:pPr lvl="1">
              <a:buNone/>
            </a:pPr>
            <a:endParaRPr lang="en-US" altLang="zh-CN" sz="2000" dirty="0" smtClean="0"/>
          </a:p>
          <a:p>
            <a:pPr lvl="1"/>
            <a:r>
              <a:rPr lang="zh-CN" altLang="en-US" sz="2000" dirty="0" smtClean="0"/>
              <a:t>导入集合类，创建集合实例初始化</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默认情况下，使用</a:t>
            </a:r>
            <a:r>
              <a:rPr lang="en-US" altLang="zh-CN" sz="2000" dirty="0" err="1" smtClean="0"/>
              <a:t>dataProvider</a:t>
            </a:r>
            <a:r>
              <a:rPr lang="zh-CN" altLang="en-US" sz="2000" dirty="0" smtClean="0"/>
              <a:t>的组件假定</a:t>
            </a:r>
            <a:r>
              <a:rPr lang="en-US" altLang="zh-CN" sz="2000" dirty="0" smtClean="0"/>
              <a:t>label</a:t>
            </a:r>
            <a:r>
              <a:rPr lang="zh-CN" altLang="en-US" sz="2000" dirty="0" smtClean="0"/>
              <a:t>字段中包含的值是要显示的值，而</a:t>
            </a:r>
            <a:r>
              <a:rPr lang="en-US" altLang="zh-CN" sz="2000" dirty="0" smtClean="0"/>
              <a:t>data</a:t>
            </a:r>
            <a:r>
              <a:rPr lang="zh-CN" altLang="en-US" sz="2000" dirty="0" smtClean="0"/>
              <a:t>字段中包含数据</a:t>
            </a:r>
            <a:endParaRPr lang="en-US" altLang="zh-CN" sz="2400" dirty="0" smtClean="0"/>
          </a:p>
        </p:txBody>
      </p:sp>
      <p:pic>
        <p:nvPicPr>
          <p:cNvPr id="46082" name="Picture 2"/>
          <p:cNvPicPr>
            <a:picLocks noChangeAspect="1" noChangeArrowheads="1"/>
          </p:cNvPicPr>
          <p:nvPr/>
        </p:nvPicPr>
        <p:blipFill>
          <a:blip r:embed="rId2" cstate="print"/>
          <a:srcRect/>
          <a:stretch>
            <a:fillRect/>
          </a:stretch>
        </p:blipFill>
        <p:spPr bwMode="auto">
          <a:xfrm>
            <a:off x="1371600" y="1981200"/>
            <a:ext cx="4838700" cy="981075"/>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1295400" y="3505200"/>
            <a:ext cx="6324600"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指定标签</a:t>
            </a:r>
            <a:endParaRPr lang="en-US" altLang="zh-CN" sz="2400" dirty="0" smtClean="0"/>
          </a:p>
          <a:p>
            <a:pPr lvl="1"/>
            <a:r>
              <a:rPr lang="zh-CN" altLang="en-US" sz="2000" dirty="0" smtClean="0"/>
              <a:t>可以通过设置</a:t>
            </a:r>
            <a:r>
              <a:rPr lang="en-US" altLang="zh-CN" sz="2000" dirty="0" smtClean="0"/>
              <a:t>”</a:t>
            </a:r>
            <a:r>
              <a:rPr lang="en-US" altLang="zh-CN" sz="2000" dirty="0" err="1" smtClean="0"/>
              <a:t>labelField</a:t>
            </a:r>
            <a:r>
              <a:rPr lang="en-US" altLang="zh-CN" sz="2000" dirty="0" smtClean="0"/>
              <a:t>”</a:t>
            </a:r>
            <a:r>
              <a:rPr lang="zh-CN" altLang="en-US" sz="2000" dirty="0" smtClean="0"/>
              <a:t>属性来告诉</a:t>
            </a:r>
            <a:r>
              <a:rPr lang="en-US" altLang="zh-CN" sz="2000" dirty="0" smtClean="0"/>
              <a:t>List</a:t>
            </a:r>
            <a:r>
              <a:rPr lang="zh-CN" altLang="en-US" sz="2000" dirty="0" smtClean="0"/>
              <a:t>显示哪个字段</a:t>
            </a:r>
            <a:endParaRPr lang="en-US" altLang="zh-CN" sz="2000" dirty="0" smtClean="0"/>
          </a:p>
        </p:txBody>
      </p:sp>
      <p:pic>
        <p:nvPicPr>
          <p:cNvPr id="47106" name="Picture 2"/>
          <p:cNvPicPr>
            <a:picLocks noChangeAspect="1" noChangeArrowheads="1"/>
          </p:cNvPicPr>
          <p:nvPr/>
        </p:nvPicPr>
        <p:blipFill>
          <a:blip r:embed="rId2" cstate="print"/>
          <a:srcRect/>
          <a:stretch>
            <a:fillRect/>
          </a:stretch>
        </p:blipFill>
        <p:spPr bwMode="auto">
          <a:xfrm>
            <a:off x="990600" y="2057400"/>
            <a:ext cx="6848475" cy="4352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TileList</a:t>
            </a:r>
            <a:r>
              <a:rPr lang="zh-CN" altLang="en-US" sz="2400" dirty="0" smtClean="0"/>
              <a:t>与</a:t>
            </a:r>
            <a:r>
              <a:rPr lang="en-US" altLang="zh-CN" sz="2400" dirty="0" smtClean="0"/>
              <a:t>Tile</a:t>
            </a:r>
            <a:r>
              <a:rPr lang="zh-CN" altLang="en-US" sz="2400" dirty="0" smtClean="0"/>
              <a:t>组件</a:t>
            </a:r>
            <a:endParaRPr lang="en-US" altLang="zh-CN" sz="2400" dirty="0" smtClean="0"/>
          </a:p>
          <a:p>
            <a:pPr lvl="1"/>
            <a:endParaRPr lang="en-US" altLang="zh-CN" sz="2000" dirty="0" smtClean="0"/>
          </a:p>
        </p:txBody>
      </p:sp>
      <p:pic>
        <p:nvPicPr>
          <p:cNvPr id="48130" name="Picture 2"/>
          <p:cNvPicPr>
            <a:picLocks noChangeAspect="1" noChangeArrowheads="1"/>
          </p:cNvPicPr>
          <p:nvPr/>
        </p:nvPicPr>
        <p:blipFill>
          <a:blip r:embed="rId2" cstate="print"/>
          <a:srcRect/>
          <a:stretch>
            <a:fillRect/>
          </a:stretch>
        </p:blipFill>
        <p:spPr bwMode="auto">
          <a:xfrm>
            <a:off x="1447800" y="1676400"/>
            <a:ext cx="5610225" cy="4924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DataGrid</a:t>
            </a:r>
            <a:r>
              <a:rPr lang="zh-CN" altLang="en-US" sz="2400" dirty="0" smtClean="0"/>
              <a:t>组件</a:t>
            </a:r>
            <a:endParaRPr lang="en-US" altLang="zh-CN" sz="2400" dirty="0" smtClean="0"/>
          </a:p>
          <a:p>
            <a:pPr lvl="1"/>
            <a:endParaRPr lang="en-US" altLang="zh-CN" sz="2000" dirty="0" smtClean="0"/>
          </a:p>
        </p:txBody>
      </p:sp>
      <p:pic>
        <p:nvPicPr>
          <p:cNvPr id="49154" name="Picture 2"/>
          <p:cNvPicPr>
            <a:picLocks noChangeAspect="1" noChangeArrowheads="1"/>
          </p:cNvPicPr>
          <p:nvPr/>
        </p:nvPicPr>
        <p:blipFill>
          <a:blip r:embed="rId2" cstate="print"/>
          <a:srcRect/>
          <a:stretch>
            <a:fillRect/>
          </a:stretch>
        </p:blipFill>
        <p:spPr bwMode="auto">
          <a:xfrm>
            <a:off x="838200" y="2057400"/>
            <a:ext cx="7465017"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DataGrid</a:t>
            </a:r>
            <a:r>
              <a:rPr lang="zh-CN" altLang="en-US" sz="2400" dirty="0" smtClean="0"/>
              <a:t>组件实例</a:t>
            </a:r>
            <a:endParaRPr lang="en-US" altLang="zh-CN" sz="2400" dirty="0" smtClean="0"/>
          </a:p>
          <a:p>
            <a:pPr lvl="1"/>
            <a:endParaRPr lang="en-US" altLang="zh-CN" sz="2000" dirty="0" smtClean="0"/>
          </a:p>
        </p:txBody>
      </p:sp>
      <p:pic>
        <p:nvPicPr>
          <p:cNvPr id="50179" name="Picture 3"/>
          <p:cNvPicPr>
            <a:picLocks noChangeAspect="1" noChangeArrowheads="1"/>
          </p:cNvPicPr>
          <p:nvPr/>
        </p:nvPicPr>
        <p:blipFill>
          <a:blip r:embed="rId2" cstate="print"/>
          <a:srcRect/>
          <a:stretch>
            <a:fillRect/>
          </a:stretch>
        </p:blipFill>
        <p:spPr bwMode="auto">
          <a:xfrm>
            <a:off x="2057400" y="1752600"/>
            <a:ext cx="4991100" cy="4848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p:spPr>
        <p:txBody>
          <a:bodyPr>
            <a:normAutofit/>
          </a:bodyPr>
          <a:lstStyle/>
          <a:p>
            <a:r>
              <a:rPr lang="en-US" sz="3200" dirty="0" smtClean="0"/>
              <a:t>MX </a:t>
            </a:r>
            <a:r>
              <a:rPr lang="en-US" sz="3200" dirty="0" err="1" smtClean="0"/>
              <a:t>D</a:t>
            </a:r>
            <a:r>
              <a:rPr lang="en-US" altLang="zh-CN" sz="3200" dirty="0" err="1" smtClean="0"/>
              <a:t>ataGrid</a:t>
            </a:r>
            <a:r>
              <a:rPr lang="zh-CN" altLang="en-US" sz="3200" dirty="0" smtClean="0"/>
              <a:t>、列表和树</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DataGridColumn</a:t>
            </a:r>
            <a:r>
              <a:rPr lang="zh-CN" altLang="en-US" sz="2400" dirty="0" smtClean="0"/>
              <a:t>属性</a:t>
            </a:r>
            <a:endParaRPr lang="en-US" altLang="zh-CN" sz="2400" dirty="0" smtClean="0"/>
          </a:p>
          <a:p>
            <a:pPr lvl="1"/>
            <a:endParaRPr lang="en-US" altLang="zh-CN" sz="2000" dirty="0" smtClean="0"/>
          </a:p>
        </p:txBody>
      </p:sp>
      <p:pic>
        <p:nvPicPr>
          <p:cNvPr id="51202" name="Picture 2"/>
          <p:cNvPicPr>
            <a:picLocks noChangeAspect="1" noChangeArrowheads="1"/>
          </p:cNvPicPr>
          <p:nvPr/>
        </p:nvPicPr>
        <p:blipFill>
          <a:blip r:embed="rId2" cstate="print"/>
          <a:srcRect/>
          <a:stretch>
            <a:fillRect/>
          </a:stretch>
        </p:blipFill>
        <p:spPr bwMode="auto">
          <a:xfrm>
            <a:off x="3638550" y="142875"/>
            <a:ext cx="5505450" cy="6715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15742</TotalTime>
  <Words>11037</Words>
  <Application>Microsoft Office PowerPoint</Application>
  <PresentationFormat>On-screen Show (4:3)</PresentationFormat>
  <Paragraphs>1237</Paragraphs>
  <Slides>240</Slides>
  <Notes>134</Notes>
  <HiddenSlides>0</HiddenSlides>
  <MMClips>0</MMClips>
  <ScaleCrop>false</ScaleCrop>
  <HeadingPairs>
    <vt:vector size="4" baseType="variant">
      <vt:variant>
        <vt:lpstr>Theme</vt:lpstr>
      </vt:variant>
      <vt:variant>
        <vt:i4>1</vt:i4>
      </vt:variant>
      <vt:variant>
        <vt:lpstr>Slide Titles</vt:lpstr>
      </vt:variant>
      <vt:variant>
        <vt:i4>240</vt:i4>
      </vt:variant>
    </vt:vector>
  </HeadingPairs>
  <TitlesOfParts>
    <vt:vector size="241" baseType="lpstr">
      <vt:lpstr>Office Theme</vt:lpstr>
      <vt:lpstr>Flex in Action</vt:lpstr>
      <vt:lpstr>Agenda</vt:lpstr>
      <vt:lpstr>Agenda (Cont.)</vt:lpstr>
      <vt:lpstr>Agenda (Cont.)</vt:lpstr>
      <vt:lpstr>从零开始</vt:lpstr>
      <vt:lpstr>从零开始</vt:lpstr>
      <vt:lpstr>ActionScript基本语法</vt:lpstr>
      <vt:lpstr>ActionScript基本语法</vt:lpstr>
      <vt:lpstr>ActionScript基本语法</vt:lpstr>
      <vt:lpstr>ActionScript基本语法</vt:lpstr>
      <vt:lpstr>ActionScript基本语法</vt:lpstr>
      <vt:lpstr>ActionScript基本语法</vt:lpstr>
      <vt:lpstr>ActionScript基本语法</vt:lpstr>
      <vt:lpstr>ActionScript基本语法</vt:lpstr>
      <vt:lpstr>ActionScript基本语法</vt:lpstr>
      <vt:lpstr>ActionScript</vt:lpstr>
      <vt:lpstr>ActionScript基本语法</vt:lpstr>
      <vt:lpstr>对象和类</vt:lpstr>
      <vt:lpstr>对象和类</vt:lpstr>
      <vt:lpstr>对象和类</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布局和容器</vt:lpstr>
      <vt:lpstr>显示表单与捕获用户输入</vt:lpstr>
      <vt:lpstr>显示表单与捕获用户输入</vt:lpstr>
      <vt:lpstr>显示表单与捕获用户输入</vt:lpstr>
      <vt:lpstr>显示表单与捕获用户输入</vt:lpstr>
      <vt:lpstr>显示表单与捕获用户输入</vt:lpstr>
      <vt:lpstr>显示表单与捕获用户输入</vt:lpstr>
      <vt:lpstr>显示表单与捕获用户输入</vt:lpstr>
      <vt:lpstr>显示表单与捕获用户输入</vt:lpstr>
      <vt:lpstr>显示表单与捕获用户输入</vt:lpstr>
      <vt:lpstr>显示表单与捕获用户输入</vt:lpstr>
      <vt:lpstr>显示表单与捕获用户输入</vt:lpstr>
      <vt:lpstr>Slide 55</vt:lpstr>
      <vt:lpstr>显示表单与捕获用户输入</vt:lpstr>
      <vt:lpstr>验证用户输入</vt:lpstr>
      <vt:lpstr>验证用户输入</vt:lpstr>
      <vt:lpstr>验证用户输入</vt:lpstr>
      <vt:lpstr>验证用户输入</vt:lpstr>
      <vt:lpstr>验证用户输入</vt:lpstr>
      <vt:lpstr>验证用户输入</vt:lpstr>
      <vt:lpstr>验证用户输入</vt:lpstr>
      <vt:lpstr>验证用户输入</vt:lpstr>
      <vt:lpstr>验证用户输入</vt:lpstr>
      <vt:lpstr>验证用户输入</vt:lpstr>
      <vt:lpstr>验证用户输入</vt:lpstr>
      <vt:lpstr>验证用户输入</vt:lpstr>
      <vt:lpstr>验证用户输入</vt:lpstr>
      <vt:lpstr>验证用户输入</vt:lpstr>
      <vt:lpstr>验证用户输入</vt:lpstr>
      <vt:lpstr>验证用户输入</vt:lpstr>
      <vt:lpstr>验证用户输入</vt:lpstr>
      <vt:lpstr>验证用户输入</vt:lpstr>
      <vt:lpstr>格式化数据</vt:lpstr>
      <vt:lpstr>格式化数据</vt:lpstr>
      <vt:lpstr>格式化数据</vt:lpstr>
      <vt:lpstr>格式化数据</vt:lpstr>
      <vt:lpstr>格式化数据</vt:lpstr>
      <vt:lpstr>格式化数据</vt:lpstr>
      <vt:lpstr>格式化数据</vt:lpstr>
      <vt:lpstr>格式化数据</vt:lpstr>
      <vt:lpstr>格式化数据</vt:lpstr>
      <vt:lpstr>格式化数据</vt:lpstr>
      <vt:lpstr>格式化数据</vt:lpstr>
      <vt:lpstr>格式化数据</vt:lpstr>
      <vt:lpstr>格式化数据</vt:lpstr>
      <vt:lpstr>MX DataGrid、列表和树</vt:lpstr>
      <vt:lpstr>MX DataGrid、列表和树</vt:lpstr>
      <vt:lpstr>MX DataGrid、列表和树</vt:lpstr>
      <vt:lpstr>MX DataGrid、列表和树</vt:lpstr>
      <vt:lpstr>MX DataGrid、列表和树</vt:lpstr>
      <vt:lpstr>MX DataGrid、列表和树</vt:lpstr>
      <vt:lpstr>MX DataGrid、列表和树</vt:lpstr>
      <vt:lpstr>MX DataGrid、列表和树</vt:lpstr>
      <vt:lpstr>MX DataGrid、列表和树</vt:lpstr>
      <vt:lpstr>MX DataGrid、列表和树</vt:lpstr>
      <vt:lpstr>MX DataGrid、列表和树</vt:lpstr>
      <vt:lpstr>MX DataGrid、列表和树</vt:lpstr>
      <vt:lpstr>MX DataGrid、列表和树</vt:lpstr>
      <vt:lpstr>MX DataGrid、列表和树</vt:lpstr>
      <vt:lpstr>MX DataGrid、列表和树</vt:lpstr>
      <vt:lpstr>使用Spark列表控件</vt:lpstr>
      <vt:lpstr>使用Spark列表控件</vt:lpstr>
      <vt:lpstr>使用Spark列表控件</vt:lpstr>
      <vt:lpstr>使用Spark列表控件</vt:lpstr>
      <vt:lpstr>使用Spark列表控件</vt:lpstr>
      <vt:lpstr>使用Spark列表控件</vt:lpstr>
      <vt:lpstr>使用Spark列表控件</vt:lpstr>
      <vt:lpstr>使用Spark列表控件</vt:lpstr>
      <vt:lpstr>使用Spark列表控件</vt:lpstr>
      <vt:lpstr>使用Spark列表控件</vt:lpstr>
      <vt:lpstr>使用Spark列表控件</vt:lpstr>
      <vt:lpstr>使用Spark列表控件</vt:lpstr>
      <vt:lpstr>使用Spark列表控件</vt:lpstr>
      <vt:lpstr>使用Spark列表控件</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自定义列表</vt:lpstr>
      <vt:lpstr>事件</vt:lpstr>
      <vt:lpstr>事件</vt:lpstr>
      <vt:lpstr>事件</vt:lpstr>
      <vt:lpstr>事件</vt:lpstr>
      <vt:lpstr>事件</vt:lpstr>
      <vt:lpstr>事件</vt:lpstr>
      <vt:lpstr>事件</vt:lpstr>
      <vt:lpstr>事件</vt:lpstr>
      <vt:lpstr>事件</vt:lpstr>
      <vt:lpstr>事件</vt:lpstr>
      <vt:lpstr>事件</vt:lpstr>
      <vt:lpstr>事件</vt:lpstr>
      <vt:lpstr>事件</vt:lpstr>
      <vt:lpstr>事件</vt:lpstr>
      <vt:lpstr>应用程序导航</vt:lpstr>
      <vt:lpstr>应用程序导航</vt:lpstr>
      <vt:lpstr>应用程序导航</vt:lpstr>
      <vt:lpstr>应用程序导航</vt:lpstr>
      <vt:lpstr>应用程序导航</vt:lpstr>
      <vt:lpstr>应用程序导航</vt:lpstr>
      <vt:lpstr>应用程序导航</vt:lpstr>
      <vt:lpstr>应用程序导航</vt:lpstr>
      <vt:lpstr>应用程序导航</vt:lpstr>
      <vt:lpstr>应用程序导航</vt:lpstr>
      <vt:lpstr>应用程序导航</vt:lpstr>
      <vt:lpstr>应用程序导航</vt:lpstr>
      <vt:lpstr>应用程序导航</vt:lpstr>
      <vt:lpstr>弹出式窗口简介</vt:lpstr>
      <vt:lpstr>弹出式窗口简介</vt:lpstr>
      <vt:lpstr>弹出式窗口简介</vt:lpstr>
      <vt:lpstr>弹出式窗口简介</vt:lpstr>
      <vt:lpstr>弹出式窗口简介</vt:lpstr>
      <vt:lpstr>弹出式窗口简介</vt:lpstr>
      <vt:lpstr>弹出式窗口简介</vt:lpstr>
      <vt:lpstr>实现视图状态</vt:lpstr>
      <vt:lpstr>实现视图状态</vt:lpstr>
      <vt:lpstr>实现视图状态</vt:lpstr>
      <vt:lpstr>实现视图状态</vt:lpstr>
      <vt:lpstr>实现视图状态</vt:lpstr>
      <vt:lpstr>实现视图状态</vt:lpstr>
      <vt:lpstr>实现视图状态</vt:lpstr>
      <vt:lpstr>实现视图状态</vt:lpstr>
      <vt:lpstr>使用数据服务</vt:lpstr>
      <vt:lpstr>自定义组件</vt:lpstr>
      <vt:lpstr>自定义组件</vt:lpstr>
      <vt:lpstr>自定义组件</vt:lpstr>
      <vt:lpstr>自定义组件</vt:lpstr>
      <vt:lpstr>自定义组件</vt:lpstr>
      <vt:lpstr>自定义组件</vt:lpstr>
      <vt:lpstr>自定义组件</vt:lpstr>
      <vt:lpstr>自定义组件</vt:lpstr>
      <vt:lpstr>自定义组件</vt:lpstr>
      <vt:lpstr>自定义组件</vt:lpstr>
      <vt:lpstr>创建可重用组件</vt:lpstr>
      <vt:lpstr>创建可重用组件</vt:lpstr>
      <vt:lpstr>创建可重用组件</vt:lpstr>
      <vt:lpstr>架构设计模式</vt:lpstr>
      <vt:lpstr>架构设计模式</vt:lpstr>
      <vt:lpstr>架构设计模式</vt:lpstr>
      <vt:lpstr>架构设计模式</vt:lpstr>
      <vt:lpstr>架构设计模式</vt:lpstr>
      <vt:lpstr>架构设计模式</vt:lpstr>
      <vt:lpstr>架构设计模式</vt:lpstr>
      <vt:lpstr>自定义体验</vt:lpstr>
      <vt:lpstr>自定义体验</vt:lpstr>
      <vt:lpstr>自定义体验</vt:lpstr>
      <vt:lpstr>自定义体验</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使用效果</vt:lpstr>
      <vt:lpstr>拖放</vt:lpstr>
      <vt:lpstr>拖放</vt:lpstr>
      <vt:lpstr>拖放</vt:lpstr>
      <vt:lpstr>拖放</vt:lpstr>
      <vt:lpstr>拖放</vt:lpstr>
      <vt:lpstr>拖放</vt:lpstr>
      <vt:lpstr>拖放</vt:lpstr>
      <vt:lpstr>拖放</vt:lpstr>
      <vt:lpstr>拖放</vt:lpstr>
      <vt:lpstr>拖放</vt:lpstr>
      <vt:lpstr>拖放</vt:lpstr>
      <vt:lpstr>探索Flex图表</vt:lpstr>
      <vt:lpstr>探索Flex图表</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PYTHON</dc:title>
  <dc:creator>Chen, Ken (ISC Shanghai)</dc:creator>
  <cp:lastModifiedBy>EMC</cp:lastModifiedBy>
  <cp:revision>1557</cp:revision>
  <dcterms:created xsi:type="dcterms:W3CDTF">2006-08-16T00:00:00Z</dcterms:created>
  <dcterms:modified xsi:type="dcterms:W3CDTF">2012-11-09T10:18:51Z</dcterms:modified>
</cp:coreProperties>
</file>